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8" r:id="rId6"/>
  </p:sldMasterIdLst>
  <p:notesMasterIdLst>
    <p:notesMasterId r:id="rId51"/>
  </p:notesMasterIdLst>
  <p:sldIdLst>
    <p:sldId id="257" r:id="rId7"/>
    <p:sldId id="273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6" r:id="rId25"/>
    <p:sldId id="307" r:id="rId26"/>
    <p:sldId id="305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274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9" r:id="rId49"/>
    <p:sldId id="328" r:id="rId50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0613"/>
    <a:srgbClr val="008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567"/>
    <p:restoredTop sz="73198"/>
  </p:normalViewPr>
  <p:slideViewPr>
    <p:cSldViewPr snapToGrid="0" showGuides="1">
      <p:cViewPr>
        <p:scale>
          <a:sx n="140" d="100"/>
          <a:sy n="140" d="100"/>
        </p:scale>
        <p:origin x="28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microsoft.com/office/2016/11/relationships/changesInfo" Target="changesInfos/changesInfo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bke Mentrop" userId="a5fd0953-9758-4754-b4a9-626fc4b84425" providerId="ADAL" clId="{05297A8E-1A5D-314B-9DDF-A557290379D0}"/>
    <pc:docChg chg="modSld">
      <pc:chgData name="Lobke Mentrop" userId="a5fd0953-9758-4754-b4a9-626fc4b84425" providerId="ADAL" clId="{05297A8E-1A5D-314B-9DDF-A557290379D0}" dt="2025-03-24T15:46:30.066" v="13" actId="20577"/>
      <pc:docMkLst>
        <pc:docMk/>
      </pc:docMkLst>
      <pc:sldChg chg="modSp mod">
        <pc:chgData name="Lobke Mentrop" userId="a5fd0953-9758-4754-b4a9-626fc4b84425" providerId="ADAL" clId="{05297A8E-1A5D-314B-9DDF-A557290379D0}" dt="2025-03-24T15:39:48.170" v="3" actId="20577"/>
        <pc:sldMkLst>
          <pc:docMk/>
          <pc:sldMk cId="2515056424" sldId="273"/>
        </pc:sldMkLst>
        <pc:spChg chg="mod">
          <ac:chgData name="Lobke Mentrop" userId="a5fd0953-9758-4754-b4a9-626fc4b84425" providerId="ADAL" clId="{05297A8E-1A5D-314B-9DDF-A557290379D0}" dt="2025-03-24T15:39:40.177" v="0" actId="20577"/>
          <ac:spMkLst>
            <pc:docMk/>
            <pc:sldMk cId="2515056424" sldId="273"/>
            <ac:spMk id="6" creationId="{04E28E98-8F2D-645E-28AB-477EB31C56C7}"/>
          </ac:spMkLst>
        </pc:spChg>
        <pc:spChg chg="mod">
          <ac:chgData name="Lobke Mentrop" userId="a5fd0953-9758-4754-b4a9-626fc4b84425" providerId="ADAL" clId="{05297A8E-1A5D-314B-9DDF-A557290379D0}" dt="2025-03-24T15:39:44.795" v="1" actId="20577"/>
          <ac:spMkLst>
            <pc:docMk/>
            <pc:sldMk cId="2515056424" sldId="273"/>
            <ac:spMk id="7" creationId="{F31896CB-0AD2-E316-1E4E-31F9A11D62DC}"/>
          </ac:spMkLst>
        </pc:spChg>
        <pc:spChg chg="mod">
          <ac:chgData name="Lobke Mentrop" userId="a5fd0953-9758-4754-b4a9-626fc4b84425" providerId="ADAL" clId="{05297A8E-1A5D-314B-9DDF-A557290379D0}" dt="2025-03-24T15:39:46.617" v="2" actId="20577"/>
          <ac:spMkLst>
            <pc:docMk/>
            <pc:sldMk cId="2515056424" sldId="273"/>
            <ac:spMk id="8" creationId="{35A1C747-42BC-5987-88E4-417EA0055C7A}"/>
          </ac:spMkLst>
        </pc:spChg>
        <pc:spChg chg="mod">
          <ac:chgData name="Lobke Mentrop" userId="a5fd0953-9758-4754-b4a9-626fc4b84425" providerId="ADAL" clId="{05297A8E-1A5D-314B-9DDF-A557290379D0}" dt="2025-03-24T15:39:48.170" v="3" actId="20577"/>
          <ac:spMkLst>
            <pc:docMk/>
            <pc:sldMk cId="2515056424" sldId="273"/>
            <ac:spMk id="9" creationId="{F0F27419-2916-DAC3-F86E-0836EEAE33BE}"/>
          </ac:spMkLst>
        </pc:spChg>
      </pc:sldChg>
      <pc:sldChg chg="modSp mod">
        <pc:chgData name="Lobke Mentrop" userId="a5fd0953-9758-4754-b4a9-626fc4b84425" providerId="ADAL" clId="{05297A8E-1A5D-314B-9DDF-A557290379D0}" dt="2025-03-24T15:40:09.027" v="4" actId="20577"/>
        <pc:sldMkLst>
          <pc:docMk/>
          <pc:sldMk cId="2326860573" sldId="290"/>
        </pc:sldMkLst>
        <pc:spChg chg="mod">
          <ac:chgData name="Lobke Mentrop" userId="a5fd0953-9758-4754-b4a9-626fc4b84425" providerId="ADAL" clId="{05297A8E-1A5D-314B-9DDF-A557290379D0}" dt="2025-03-24T15:40:09.027" v="4" actId="20577"/>
          <ac:spMkLst>
            <pc:docMk/>
            <pc:sldMk cId="2326860573" sldId="290"/>
            <ac:spMk id="2" creationId="{86C6FA99-B79F-5F28-015F-892840A71F6E}"/>
          </ac:spMkLst>
        </pc:spChg>
      </pc:sldChg>
      <pc:sldChg chg="modSp mod">
        <pc:chgData name="Lobke Mentrop" userId="a5fd0953-9758-4754-b4a9-626fc4b84425" providerId="ADAL" clId="{05297A8E-1A5D-314B-9DDF-A557290379D0}" dt="2025-03-24T15:40:29.497" v="5" actId="20577"/>
        <pc:sldMkLst>
          <pc:docMk/>
          <pc:sldMk cId="1898169400" sldId="292"/>
        </pc:sldMkLst>
        <pc:spChg chg="mod">
          <ac:chgData name="Lobke Mentrop" userId="a5fd0953-9758-4754-b4a9-626fc4b84425" providerId="ADAL" clId="{05297A8E-1A5D-314B-9DDF-A557290379D0}" dt="2025-03-24T15:40:29.497" v="5" actId="20577"/>
          <ac:spMkLst>
            <pc:docMk/>
            <pc:sldMk cId="1898169400" sldId="292"/>
            <ac:spMk id="2" creationId="{EBCC2D54-BE51-4FC1-10DB-3F54857C7DD7}"/>
          </ac:spMkLst>
        </pc:spChg>
      </pc:sldChg>
      <pc:sldChg chg="modNotesTx">
        <pc:chgData name="Lobke Mentrop" userId="a5fd0953-9758-4754-b4a9-626fc4b84425" providerId="ADAL" clId="{05297A8E-1A5D-314B-9DDF-A557290379D0}" dt="2025-03-24T15:41:48.939" v="6" actId="20577"/>
        <pc:sldMkLst>
          <pc:docMk/>
          <pc:sldMk cId="2516844535" sldId="294"/>
        </pc:sldMkLst>
      </pc:sldChg>
      <pc:sldChg chg="modSp mod">
        <pc:chgData name="Lobke Mentrop" userId="a5fd0953-9758-4754-b4a9-626fc4b84425" providerId="ADAL" clId="{05297A8E-1A5D-314B-9DDF-A557290379D0}" dt="2025-03-24T15:44:00.145" v="7" actId="20577"/>
        <pc:sldMkLst>
          <pc:docMk/>
          <pc:sldMk cId="4017197044" sldId="307"/>
        </pc:sldMkLst>
        <pc:spChg chg="mod">
          <ac:chgData name="Lobke Mentrop" userId="a5fd0953-9758-4754-b4a9-626fc4b84425" providerId="ADAL" clId="{05297A8E-1A5D-314B-9DDF-A557290379D0}" dt="2025-03-24T15:44:00.145" v="7" actId="20577"/>
          <ac:spMkLst>
            <pc:docMk/>
            <pc:sldMk cId="4017197044" sldId="307"/>
            <ac:spMk id="2" creationId="{01F1D3F9-F30C-F25D-DC51-4BEBA0333A5E}"/>
          </ac:spMkLst>
        </pc:spChg>
      </pc:sldChg>
      <pc:sldChg chg="modSp mod">
        <pc:chgData name="Lobke Mentrop" userId="a5fd0953-9758-4754-b4a9-626fc4b84425" providerId="ADAL" clId="{05297A8E-1A5D-314B-9DDF-A557290379D0}" dt="2025-03-24T15:44:35.007" v="8" actId="20577"/>
        <pc:sldMkLst>
          <pc:docMk/>
          <pc:sldMk cId="2811389839" sldId="312"/>
        </pc:sldMkLst>
        <pc:spChg chg="mod">
          <ac:chgData name="Lobke Mentrop" userId="a5fd0953-9758-4754-b4a9-626fc4b84425" providerId="ADAL" clId="{05297A8E-1A5D-314B-9DDF-A557290379D0}" dt="2025-03-24T15:44:35.007" v="8" actId="20577"/>
          <ac:spMkLst>
            <pc:docMk/>
            <pc:sldMk cId="2811389839" sldId="312"/>
            <ac:spMk id="2" creationId="{627BDEA3-4030-5043-3D1C-7115D36C9B06}"/>
          </ac:spMkLst>
        </pc:spChg>
      </pc:sldChg>
      <pc:sldChg chg="modSp mod">
        <pc:chgData name="Lobke Mentrop" userId="a5fd0953-9758-4754-b4a9-626fc4b84425" providerId="ADAL" clId="{05297A8E-1A5D-314B-9DDF-A557290379D0}" dt="2025-03-24T15:45:23.387" v="9" actId="20577"/>
        <pc:sldMkLst>
          <pc:docMk/>
          <pc:sldMk cId="506327336" sldId="314"/>
        </pc:sldMkLst>
        <pc:spChg chg="mod">
          <ac:chgData name="Lobke Mentrop" userId="a5fd0953-9758-4754-b4a9-626fc4b84425" providerId="ADAL" clId="{05297A8E-1A5D-314B-9DDF-A557290379D0}" dt="2025-03-24T15:45:23.387" v="9" actId="20577"/>
          <ac:spMkLst>
            <pc:docMk/>
            <pc:sldMk cId="506327336" sldId="314"/>
            <ac:spMk id="2" creationId="{CC88D9E3-BEA7-E15F-60B4-DF819F1BF067}"/>
          </ac:spMkLst>
        </pc:spChg>
      </pc:sldChg>
      <pc:sldChg chg="modSp mod">
        <pc:chgData name="Lobke Mentrop" userId="a5fd0953-9758-4754-b4a9-626fc4b84425" providerId="ADAL" clId="{05297A8E-1A5D-314B-9DDF-A557290379D0}" dt="2025-03-24T15:45:56.856" v="10" actId="20577"/>
        <pc:sldMkLst>
          <pc:docMk/>
          <pc:sldMk cId="661525728" sldId="319"/>
        </pc:sldMkLst>
        <pc:spChg chg="mod">
          <ac:chgData name="Lobke Mentrop" userId="a5fd0953-9758-4754-b4a9-626fc4b84425" providerId="ADAL" clId="{05297A8E-1A5D-314B-9DDF-A557290379D0}" dt="2025-03-24T15:45:56.856" v="10" actId="20577"/>
          <ac:spMkLst>
            <pc:docMk/>
            <pc:sldMk cId="661525728" sldId="319"/>
            <ac:spMk id="9" creationId="{09D871D8-0B23-70E7-428B-0FEEFC23BF52}"/>
          </ac:spMkLst>
        </pc:spChg>
      </pc:sldChg>
      <pc:sldChg chg="modSp mod">
        <pc:chgData name="Lobke Mentrop" userId="a5fd0953-9758-4754-b4a9-626fc4b84425" providerId="ADAL" clId="{05297A8E-1A5D-314B-9DDF-A557290379D0}" dt="2025-03-24T15:46:30.066" v="13" actId="20577"/>
        <pc:sldMkLst>
          <pc:docMk/>
          <pc:sldMk cId="3755024382" sldId="327"/>
        </pc:sldMkLst>
        <pc:spChg chg="mod">
          <ac:chgData name="Lobke Mentrop" userId="a5fd0953-9758-4754-b4a9-626fc4b84425" providerId="ADAL" clId="{05297A8E-1A5D-314B-9DDF-A557290379D0}" dt="2025-03-24T15:46:30.066" v="13" actId="20577"/>
          <ac:spMkLst>
            <pc:docMk/>
            <pc:sldMk cId="3755024382" sldId="327"/>
            <ac:spMk id="2" creationId="{8C108C68-D6C7-7F80-4862-2B208FC8803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52B7C-DBB6-EA47-B181-88910A55C8A2}" type="datetimeFigureOut">
              <a:rPr lang="nl-NL" smtClean="0"/>
              <a:t>26-09-2025</a:t>
            </a:fld>
            <a:endParaRPr lang="pl-P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9DBC2-9E02-5E40-AB1B-E3E16E5FC60E}" type="slidenum">
              <a:rPr lang="nl-NL" smtClean="0"/>
              <a:t>‹nr.›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402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endParaRPr lang="nl-NL" dirty="0"/>
          </a:p>
          <a:p>
            <a:r>
              <a:rPr lang="nl-NL" dirty="0" err="1"/>
              <a:t>Herzlich</a:t>
            </a:r>
            <a:r>
              <a:rPr lang="nl-NL" dirty="0"/>
              <a:t> </a:t>
            </a:r>
            <a:r>
              <a:rPr lang="nl-NL" dirty="0" err="1"/>
              <a:t>willkommen</a:t>
            </a:r>
            <a:r>
              <a:rPr lang="nl-NL" dirty="0"/>
              <a:t> </a:t>
            </a:r>
            <a:r>
              <a:rPr lang="nl-NL" dirty="0" err="1"/>
              <a:t>zur</a:t>
            </a:r>
            <a:r>
              <a:rPr lang="nl-NL" dirty="0"/>
              <a:t> </a:t>
            </a:r>
            <a:r>
              <a:rPr lang="nl-NL" dirty="0" err="1"/>
              <a:t>Toolbox</a:t>
            </a:r>
            <a:r>
              <a:rPr lang="nl-NL" dirty="0"/>
              <a:t> </a:t>
            </a:r>
            <a:r>
              <a:rPr lang="nl-NL" dirty="0" err="1"/>
              <a:t>zum</a:t>
            </a:r>
            <a:r>
              <a:rPr lang="nl-NL" dirty="0"/>
              <a:t> Thema </a:t>
            </a:r>
            <a:r>
              <a:rPr lang="nl-NL" dirty="0" err="1"/>
              <a:t>körperlicher</a:t>
            </a:r>
            <a:r>
              <a:rPr lang="nl-NL" dirty="0"/>
              <a:t> Stress.</a:t>
            </a:r>
          </a:p>
          <a:p>
            <a:endParaRPr lang="nl-NL" dirty="0"/>
          </a:p>
          <a:p>
            <a:r>
              <a:rPr lang="nl-NL" dirty="0" err="1"/>
              <a:t>Einleitung</a:t>
            </a:r>
            <a:r>
              <a:rPr lang="nl-NL" dirty="0"/>
              <a:t>: </a:t>
            </a:r>
            <a:r>
              <a:rPr lang="nl-NL" dirty="0" err="1"/>
              <a:t>Körperlicher</a:t>
            </a:r>
            <a:r>
              <a:rPr lang="nl-NL" dirty="0"/>
              <a:t> Stress </a:t>
            </a:r>
            <a:r>
              <a:rPr lang="nl-NL" dirty="0" err="1"/>
              <a:t>betrifft</a:t>
            </a:r>
            <a:r>
              <a:rPr lang="nl-NL" dirty="0"/>
              <a:t> </a:t>
            </a:r>
            <a:r>
              <a:rPr lang="nl-NL" dirty="0" err="1"/>
              <a:t>uns</a:t>
            </a:r>
            <a:r>
              <a:rPr lang="nl-NL" dirty="0"/>
              <a:t> alle, </a:t>
            </a:r>
            <a:r>
              <a:rPr lang="nl-NL" dirty="0" err="1"/>
              <a:t>egal</a:t>
            </a:r>
            <a:r>
              <a:rPr lang="nl-NL" dirty="0"/>
              <a:t> ob </a:t>
            </a:r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Büro</a:t>
            </a:r>
            <a:r>
              <a:rPr lang="nl-NL" dirty="0"/>
              <a:t>, in der </a:t>
            </a:r>
            <a:r>
              <a:rPr lang="nl-NL" dirty="0" err="1"/>
              <a:t>Produktion</a:t>
            </a:r>
            <a:r>
              <a:rPr lang="nl-NL" dirty="0"/>
              <a:t> </a:t>
            </a:r>
            <a:r>
              <a:rPr lang="nl-NL" dirty="0" err="1"/>
              <a:t>oder</a:t>
            </a:r>
            <a:r>
              <a:rPr lang="nl-NL" dirty="0"/>
              <a:t> </a:t>
            </a:r>
            <a:r>
              <a:rPr lang="nl-NL" dirty="0" err="1"/>
              <a:t>im</a:t>
            </a:r>
            <a:r>
              <a:rPr lang="nl-NL" dirty="0"/>
              <a:t> Lager. Es </a:t>
            </a:r>
            <a:r>
              <a:rPr lang="nl-NL" dirty="0" err="1"/>
              <a:t>ist</a:t>
            </a:r>
            <a:r>
              <a:rPr lang="nl-NL" dirty="0"/>
              <a:t> wichtig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verstehen</a:t>
            </a:r>
            <a:r>
              <a:rPr lang="nl-NL" dirty="0"/>
              <a:t>, wie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unseren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 </a:t>
            </a:r>
            <a:r>
              <a:rPr lang="nl-NL" dirty="0" err="1"/>
              <a:t>vor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Verletzungen</a:t>
            </a:r>
            <a:r>
              <a:rPr lang="nl-NL" dirty="0"/>
              <a:t> </a:t>
            </a:r>
            <a:r>
              <a:rPr lang="nl-NL" dirty="0" err="1"/>
              <a:t>schützen</a:t>
            </a:r>
            <a:r>
              <a:rPr lang="nl-NL" dirty="0"/>
              <a:t> </a:t>
            </a:r>
            <a:r>
              <a:rPr lang="nl-NL" dirty="0" err="1"/>
              <a:t>können</a:t>
            </a:r>
            <a:r>
              <a:rPr lang="nl-NL" dirty="0"/>
              <a:t>, </a:t>
            </a:r>
            <a:r>
              <a:rPr lang="nl-NL" dirty="0" err="1"/>
              <a:t>um</a:t>
            </a:r>
            <a:r>
              <a:rPr lang="nl-NL" dirty="0"/>
              <a:t> bei der </a:t>
            </a:r>
            <a:r>
              <a:rPr lang="nl-NL" dirty="0" err="1"/>
              <a:t>Arbeit</a:t>
            </a:r>
            <a:r>
              <a:rPr lang="nl-NL" dirty="0"/>
              <a:t> </a:t>
            </a:r>
            <a:r>
              <a:rPr lang="nl-NL" dirty="0" err="1"/>
              <a:t>sicher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gesund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bleiben</a:t>
            </a:r>
            <a:r>
              <a:rPr lang="nl-NL" dirty="0"/>
              <a:t>. In </a:t>
            </a:r>
            <a:r>
              <a:rPr lang="nl-NL" dirty="0" err="1"/>
              <a:t>dieser</a:t>
            </a:r>
            <a:r>
              <a:rPr lang="nl-NL" dirty="0"/>
              <a:t> </a:t>
            </a:r>
            <a:r>
              <a:rPr lang="nl-NL" dirty="0" err="1"/>
              <a:t>Toolbox-Sitzung</a:t>
            </a:r>
            <a:r>
              <a:rPr lang="nl-NL" dirty="0"/>
              <a:t> </a:t>
            </a:r>
            <a:r>
              <a:rPr lang="nl-NL" dirty="0" err="1"/>
              <a:t>untersuchen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die </a:t>
            </a:r>
            <a:r>
              <a:rPr lang="nl-NL" dirty="0" err="1"/>
              <a:t>verschiedenen</a:t>
            </a:r>
            <a:r>
              <a:rPr lang="nl-NL" dirty="0"/>
              <a:t> </a:t>
            </a:r>
            <a:r>
              <a:rPr lang="nl-NL" dirty="0" err="1"/>
              <a:t>Aspekte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körperlichem</a:t>
            </a:r>
            <a:r>
              <a:rPr lang="nl-NL" dirty="0"/>
              <a:t> Stress, </a:t>
            </a:r>
            <a:r>
              <a:rPr lang="nl-NL" dirty="0" err="1"/>
              <a:t>darunter</a:t>
            </a:r>
            <a:r>
              <a:rPr lang="nl-NL" dirty="0"/>
              <a:t> </a:t>
            </a:r>
            <a:r>
              <a:rPr lang="nl-NL" dirty="0" err="1"/>
              <a:t>seine</a:t>
            </a:r>
            <a:r>
              <a:rPr lang="nl-NL" dirty="0"/>
              <a:t> </a:t>
            </a:r>
            <a:r>
              <a:rPr lang="nl-NL" dirty="0" err="1"/>
              <a:t>Auswirkungen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unseren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, die </a:t>
            </a:r>
            <a:r>
              <a:rPr lang="nl-NL" dirty="0" err="1"/>
              <a:t>damit</a:t>
            </a:r>
            <a:r>
              <a:rPr lang="nl-NL" dirty="0"/>
              <a:t> </a:t>
            </a:r>
            <a:r>
              <a:rPr lang="nl-NL" dirty="0" err="1"/>
              <a:t>verbundenen</a:t>
            </a:r>
            <a:r>
              <a:rPr lang="nl-NL" dirty="0"/>
              <a:t> </a:t>
            </a:r>
            <a:r>
              <a:rPr lang="nl-NL" dirty="0" err="1"/>
              <a:t>Risiken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wichtige </a:t>
            </a:r>
            <a:r>
              <a:rPr lang="nl-NL" dirty="0" err="1"/>
              <a:t>Präventionsmaßnahmen</a:t>
            </a:r>
            <a:r>
              <a:rPr lang="nl-NL" dirty="0"/>
              <a:t> </a:t>
            </a:r>
            <a:r>
              <a:rPr lang="nl-NL" dirty="0" err="1"/>
              <a:t>zur</a:t>
            </a:r>
            <a:r>
              <a:rPr lang="nl-NL" dirty="0"/>
              <a:t> </a:t>
            </a:r>
            <a:r>
              <a:rPr lang="nl-NL" dirty="0" err="1"/>
              <a:t>Vermeidung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Verletzungen</a:t>
            </a:r>
            <a:r>
              <a:rPr lang="nl-NL" dirty="0"/>
              <a:t>.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geben</a:t>
            </a:r>
            <a:r>
              <a:rPr lang="nl-NL" dirty="0"/>
              <a:t> </a:t>
            </a:r>
            <a:r>
              <a:rPr lang="nl-NL" dirty="0" err="1"/>
              <a:t>Ihnen</a:t>
            </a:r>
            <a:r>
              <a:rPr lang="nl-NL" dirty="0"/>
              <a:t> praktische </a:t>
            </a:r>
            <a:r>
              <a:rPr lang="nl-NL" dirty="0" err="1"/>
              <a:t>Tipps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Richtlinien</a:t>
            </a:r>
            <a:r>
              <a:rPr lang="nl-NL" dirty="0"/>
              <a:t>, die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sofort</a:t>
            </a:r>
            <a:r>
              <a:rPr lang="nl-NL" dirty="0"/>
              <a:t> in </a:t>
            </a:r>
            <a:r>
              <a:rPr lang="nl-NL" dirty="0" err="1"/>
              <a:t>Ihrem</a:t>
            </a:r>
            <a:r>
              <a:rPr lang="nl-NL" dirty="0"/>
              <a:t> </a:t>
            </a:r>
            <a:r>
              <a:rPr lang="nl-NL" dirty="0" err="1"/>
              <a:t>Arbeitsalltag</a:t>
            </a:r>
            <a:r>
              <a:rPr lang="nl-NL" dirty="0"/>
              <a:t> </a:t>
            </a:r>
            <a:r>
              <a:rPr lang="nl-NL" dirty="0" err="1"/>
              <a:t>anwenden</a:t>
            </a:r>
            <a:r>
              <a:rPr lang="nl-NL" dirty="0"/>
              <a:t> </a:t>
            </a:r>
            <a:r>
              <a:rPr lang="nl-NL" dirty="0" err="1"/>
              <a:t>können</a:t>
            </a:r>
            <a:r>
              <a:rPr lang="nl-NL" dirty="0"/>
              <a:t>.</a:t>
            </a:r>
          </a:p>
          <a:p>
            <a:r>
              <a:rPr lang="nl-NL" dirty="0" err="1"/>
              <a:t>Unser</a:t>
            </a:r>
            <a:r>
              <a:rPr lang="nl-NL" dirty="0"/>
              <a:t> Ziel </a:t>
            </a:r>
            <a:r>
              <a:rPr lang="nl-NL" dirty="0" err="1"/>
              <a:t>ist</a:t>
            </a:r>
            <a:r>
              <a:rPr lang="nl-NL" dirty="0"/>
              <a:t> es nicht </a:t>
            </a:r>
            <a:r>
              <a:rPr lang="nl-NL" dirty="0" err="1"/>
              <a:t>nur</a:t>
            </a:r>
            <a:r>
              <a:rPr lang="nl-NL" dirty="0"/>
              <a:t>, das </a:t>
            </a:r>
            <a:r>
              <a:rPr lang="nl-NL" dirty="0" err="1"/>
              <a:t>Bewusstsein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die </a:t>
            </a:r>
            <a:r>
              <a:rPr lang="nl-NL" dirty="0" err="1"/>
              <a:t>Gefahren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körperlichem</a:t>
            </a:r>
            <a:r>
              <a:rPr lang="nl-NL" dirty="0"/>
              <a:t> Stress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schärfen</a:t>
            </a:r>
            <a:r>
              <a:rPr lang="nl-NL" dirty="0"/>
              <a:t>, </a:t>
            </a:r>
            <a:r>
              <a:rPr lang="nl-NL" dirty="0" err="1"/>
              <a:t>sondern</a:t>
            </a:r>
            <a:r>
              <a:rPr lang="nl-NL" dirty="0"/>
              <a:t> </a:t>
            </a:r>
            <a:r>
              <a:rPr lang="nl-NL" dirty="0" err="1"/>
              <a:t>Ihnen</a:t>
            </a:r>
            <a:r>
              <a:rPr lang="nl-NL" dirty="0"/>
              <a:t> </a:t>
            </a:r>
            <a:r>
              <a:rPr lang="nl-NL" dirty="0" err="1"/>
              <a:t>auch</a:t>
            </a:r>
            <a:r>
              <a:rPr lang="nl-NL" dirty="0"/>
              <a:t> das Wissen </a:t>
            </a:r>
            <a:r>
              <a:rPr lang="nl-NL" dirty="0" err="1"/>
              <a:t>und</a:t>
            </a:r>
            <a:r>
              <a:rPr lang="nl-NL" dirty="0"/>
              <a:t> die </a:t>
            </a:r>
            <a:r>
              <a:rPr lang="nl-NL" dirty="0" err="1"/>
              <a:t>Werkzeuge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vermitteln</a:t>
            </a:r>
            <a:r>
              <a:rPr lang="nl-NL" dirty="0"/>
              <a:t>, die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sicheres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gesundes</a:t>
            </a:r>
            <a:r>
              <a:rPr lang="nl-NL" dirty="0"/>
              <a:t> </a:t>
            </a:r>
            <a:r>
              <a:rPr lang="nl-NL" dirty="0" err="1"/>
              <a:t>Arbeiten</a:t>
            </a:r>
            <a:r>
              <a:rPr lang="nl-NL" dirty="0"/>
              <a:t> </a:t>
            </a:r>
            <a:r>
              <a:rPr lang="nl-NL" dirty="0" err="1"/>
              <a:t>benötigen</a:t>
            </a:r>
            <a:r>
              <a:rPr lang="nl-NL" dirty="0"/>
              <a:t>.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ermutigen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, </a:t>
            </a:r>
            <a:r>
              <a:rPr lang="nl-NL" dirty="0" err="1"/>
              <a:t>sich</a:t>
            </a:r>
            <a:r>
              <a:rPr lang="nl-NL" dirty="0"/>
              <a:t> </a:t>
            </a:r>
            <a:r>
              <a:rPr lang="nl-NL" dirty="0" err="1"/>
              <a:t>aktiv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der </a:t>
            </a:r>
            <a:r>
              <a:rPr lang="nl-NL" dirty="0" err="1"/>
              <a:t>Diskussion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beteiligen</a:t>
            </a:r>
            <a:r>
              <a:rPr lang="nl-NL" dirty="0"/>
              <a:t>, </a:t>
            </a:r>
            <a:r>
              <a:rPr lang="nl-NL" dirty="0" err="1"/>
              <a:t>Fragen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stellen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Ihre</a:t>
            </a:r>
            <a:r>
              <a:rPr lang="nl-NL" dirty="0"/>
              <a:t> </a:t>
            </a:r>
            <a:r>
              <a:rPr lang="nl-NL" dirty="0" err="1"/>
              <a:t>Erfahrungen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teilen, </a:t>
            </a:r>
            <a:r>
              <a:rPr lang="nl-NL" dirty="0" err="1"/>
              <a:t>damit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gemeinsam</a:t>
            </a:r>
            <a:r>
              <a:rPr lang="nl-NL" dirty="0"/>
              <a:t> </a:t>
            </a:r>
            <a:r>
              <a:rPr lang="nl-NL" dirty="0" err="1"/>
              <a:t>ein</a:t>
            </a:r>
            <a:r>
              <a:rPr lang="nl-NL" dirty="0"/>
              <a:t> </a:t>
            </a:r>
            <a:r>
              <a:rPr lang="nl-NL" dirty="0" err="1"/>
              <a:t>sichereres</a:t>
            </a:r>
            <a:r>
              <a:rPr lang="nl-NL" dirty="0"/>
              <a:t> </a:t>
            </a:r>
            <a:r>
              <a:rPr lang="nl-NL" dirty="0" err="1"/>
              <a:t>Arbeitsumfeld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alle schaffen </a:t>
            </a:r>
            <a:r>
              <a:rPr lang="nl-NL" dirty="0" err="1"/>
              <a:t>können</a:t>
            </a:r>
            <a:r>
              <a:rPr lang="nl-NL" dirty="0"/>
              <a:t>.</a:t>
            </a:r>
          </a:p>
          <a:p>
            <a:r>
              <a:rPr lang="nl-NL" dirty="0"/>
              <a:t>Vielen Dank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Ihre</a:t>
            </a:r>
            <a:r>
              <a:rPr lang="nl-NL" dirty="0"/>
              <a:t> </a:t>
            </a:r>
            <a:r>
              <a:rPr lang="nl-NL" dirty="0" err="1"/>
              <a:t>Teilnahme</a:t>
            </a:r>
            <a:r>
              <a:rPr lang="nl-NL" dirty="0"/>
              <a:t>. Lassen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uns</a:t>
            </a:r>
            <a:r>
              <a:rPr lang="nl-NL" dirty="0"/>
              <a:t> in </a:t>
            </a:r>
            <a:r>
              <a:rPr lang="nl-NL" dirty="0" err="1"/>
              <a:t>dieser</a:t>
            </a:r>
            <a:r>
              <a:rPr lang="nl-NL" dirty="0"/>
              <a:t> </a:t>
            </a:r>
            <a:r>
              <a:rPr lang="nl-NL" dirty="0" err="1"/>
              <a:t>Sitzung</a:t>
            </a:r>
            <a:r>
              <a:rPr lang="nl-NL" dirty="0"/>
              <a:t> </a:t>
            </a:r>
            <a:r>
              <a:rPr lang="nl-NL" dirty="0" err="1"/>
              <a:t>zum</a:t>
            </a:r>
            <a:r>
              <a:rPr lang="nl-NL" dirty="0"/>
              <a:t> Thema </a:t>
            </a:r>
            <a:r>
              <a:rPr lang="nl-NL" dirty="0" err="1"/>
              <a:t>körperlicher</a:t>
            </a:r>
            <a:r>
              <a:rPr lang="nl-NL" dirty="0"/>
              <a:t> Stress </a:t>
            </a:r>
            <a:r>
              <a:rPr lang="nl-NL" dirty="0" err="1"/>
              <a:t>gemeinsam</a:t>
            </a:r>
            <a:r>
              <a:rPr lang="nl-NL" dirty="0"/>
              <a:t> </a:t>
            </a:r>
            <a:r>
              <a:rPr lang="nl-NL" dirty="0" err="1"/>
              <a:t>lernen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wachsen</a:t>
            </a:r>
            <a:r>
              <a:rPr lang="nl-NL" dirty="0"/>
              <a:t>!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9365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endParaRPr lang="nl-NL" dirty="0"/>
          </a:p>
          <a:p>
            <a:r>
              <a:rPr lang="nl-NL" dirty="0" err="1"/>
              <a:t>Erläutern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kurz</a:t>
            </a:r>
            <a:r>
              <a:rPr lang="nl-NL" dirty="0"/>
              <a:t> die </a:t>
            </a:r>
            <a:r>
              <a:rPr lang="nl-NL" dirty="0" err="1"/>
              <a:t>verschiedenen</a:t>
            </a:r>
            <a:r>
              <a:rPr lang="nl-NL" dirty="0"/>
              <a:t> </a:t>
            </a:r>
            <a:r>
              <a:rPr lang="nl-NL" dirty="0" err="1"/>
              <a:t>Programmpunkte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vereinbaren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gegebenenfalls</a:t>
            </a:r>
            <a:r>
              <a:rPr lang="nl-NL" dirty="0"/>
              <a:t> die </a:t>
            </a:r>
            <a:r>
              <a:rPr lang="nl-NL" dirty="0" err="1"/>
              <a:t>Möglichkeit</a:t>
            </a:r>
            <a:r>
              <a:rPr lang="nl-NL" dirty="0"/>
              <a:t>, </a:t>
            </a:r>
            <a:r>
              <a:rPr lang="nl-NL" dirty="0" err="1"/>
              <a:t>Fragen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stellen </a:t>
            </a:r>
            <a:r>
              <a:rPr lang="nl-NL" dirty="0" err="1"/>
              <a:t>oder</a:t>
            </a:r>
            <a:r>
              <a:rPr lang="nl-NL" dirty="0"/>
              <a:t> </a:t>
            </a:r>
            <a:r>
              <a:rPr lang="nl-NL" dirty="0" err="1"/>
              <a:t>Erfahrungen</a:t>
            </a:r>
            <a:r>
              <a:rPr lang="nl-NL" dirty="0"/>
              <a:t> </a:t>
            </a:r>
            <a:r>
              <a:rPr lang="nl-NL" dirty="0" err="1"/>
              <a:t>auszutauschen</a:t>
            </a:r>
            <a:r>
              <a:rPr lang="nl-NL" dirty="0"/>
              <a:t>.</a:t>
            </a:r>
          </a:p>
          <a:p>
            <a:r>
              <a:rPr lang="nl-NL" dirty="0"/>
              <a:t>Je </a:t>
            </a:r>
            <a:r>
              <a:rPr lang="nl-NL" dirty="0" err="1"/>
              <a:t>interaktiver</a:t>
            </a:r>
            <a:r>
              <a:rPr lang="nl-NL" dirty="0"/>
              <a:t> die </a:t>
            </a:r>
            <a:r>
              <a:rPr lang="nl-NL" dirty="0" err="1"/>
              <a:t>Sitzung</a:t>
            </a:r>
            <a:r>
              <a:rPr lang="nl-NL" dirty="0"/>
              <a:t>, </a:t>
            </a:r>
            <a:r>
              <a:rPr lang="nl-NL" dirty="0" err="1"/>
              <a:t>desto</a:t>
            </a:r>
            <a:r>
              <a:rPr lang="nl-NL" dirty="0"/>
              <a:t> </a:t>
            </a:r>
            <a:r>
              <a:rPr lang="nl-NL" dirty="0" err="1"/>
              <a:t>stärker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das Engagement der </a:t>
            </a:r>
            <a:r>
              <a:rPr lang="nl-NL" dirty="0" err="1"/>
              <a:t>Teilnehmer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6344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r>
              <a:rPr lang="nl-NL" dirty="0"/>
              <a:t>: Bitten </a:t>
            </a:r>
            <a:r>
              <a:rPr lang="nl-NL" dirty="0" err="1"/>
              <a:t>Sie</a:t>
            </a:r>
            <a:r>
              <a:rPr lang="nl-NL" dirty="0"/>
              <a:t> die </a:t>
            </a:r>
            <a:r>
              <a:rPr lang="nl-NL" dirty="0" err="1"/>
              <a:t>Teilnehmer</a:t>
            </a:r>
            <a:r>
              <a:rPr lang="nl-NL" dirty="0"/>
              <a:t>, </a:t>
            </a:r>
            <a:r>
              <a:rPr lang="nl-NL" dirty="0" err="1"/>
              <a:t>darüber</a:t>
            </a:r>
            <a:r>
              <a:rPr lang="nl-NL" dirty="0"/>
              <a:t> </a:t>
            </a:r>
            <a:r>
              <a:rPr lang="nl-NL" dirty="0" err="1"/>
              <a:t>nachzudenken</a:t>
            </a:r>
            <a:r>
              <a:rPr lang="nl-NL" dirty="0"/>
              <a:t>, wie der </a:t>
            </a:r>
            <a:r>
              <a:rPr lang="nl-NL" dirty="0" err="1"/>
              <a:t>Körper</a:t>
            </a:r>
            <a:r>
              <a:rPr lang="nl-NL" dirty="0"/>
              <a:t> </a:t>
            </a:r>
            <a:r>
              <a:rPr lang="nl-NL" dirty="0" err="1"/>
              <a:t>körperlich</a:t>
            </a:r>
            <a:r>
              <a:rPr lang="nl-NL" dirty="0"/>
              <a:t> </a:t>
            </a:r>
            <a:r>
              <a:rPr lang="nl-NL" dirty="0" err="1"/>
              <a:t>belastet</a:t>
            </a:r>
            <a:r>
              <a:rPr lang="nl-NL" dirty="0"/>
              <a:t> werden </a:t>
            </a:r>
            <a:r>
              <a:rPr lang="nl-NL" dirty="0" err="1"/>
              <a:t>kann</a:t>
            </a:r>
            <a:r>
              <a:rPr lang="nl-NL" dirty="0"/>
              <a:t>. Was </a:t>
            </a:r>
            <a:r>
              <a:rPr lang="nl-NL" dirty="0" err="1"/>
              <a:t>genau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körperlicher</a:t>
            </a:r>
            <a:r>
              <a:rPr lang="nl-NL" dirty="0"/>
              <a:t> Stress? Was </a:t>
            </a:r>
            <a:r>
              <a:rPr lang="nl-NL" dirty="0" err="1"/>
              <a:t>tun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?</a:t>
            </a:r>
          </a:p>
          <a:p>
            <a:endParaRPr lang="nl-NL" dirty="0"/>
          </a:p>
          <a:p>
            <a:r>
              <a:rPr lang="nl-NL" dirty="0" err="1"/>
              <a:t>Antwort</a:t>
            </a:r>
            <a:r>
              <a:rPr lang="nl-NL" dirty="0"/>
              <a:t>: D</a:t>
            </a:r>
          </a:p>
          <a:p>
            <a:r>
              <a:rPr lang="nl-NL" dirty="0"/>
              <a:t>Es </a:t>
            </a:r>
            <a:r>
              <a:rPr lang="nl-NL" dirty="0" err="1"/>
              <a:t>gibt</a:t>
            </a:r>
            <a:r>
              <a:rPr lang="nl-NL" dirty="0"/>
              <a:t> </a:t>
            </a:r>
            <a:r>
              <a:rPr lang="nl-NL" dirty="0" err="1"/>
              <a:t>verschiedene</a:t>
            </a:r>
            <a:r>
              <a:rPr lang="nl-NL" dirty="0"/>
              <a:t> </a:t>
            </a:r>
            <a:r>
              <a:rPr lang="nl-NL" dirty="0" err="1"/>
              <a:t>Formen</a:t>
            </a:r>
            <a:r>
              <a:rPr lang="nl-NL" dirty="0"/>
              <a:t> </a:t>
            </a:r>
            <a:r>
              <a:rPr lang="nl-NL" dirty="0" err="1"/>
              <a:t>körperlicher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 </a:t>
            </a:r>
            <a:r>
              <a:rPr lang="nl-NL" dirty="0" err="1"/>
              <a:t>bzw</a:t>
            </a:r>
            <a:r>
              <a:rPr lang="nl-NL" dirty="0"/>
              <a:t>. </a:t>
            </a:r>
            <a:r>
              <a:rPr lang="nl-NL" dirty="0" err="1"/>
              <a:t>Möglichkeiten</a:t>
            </a:r>
            <a:r>
              <a:rPr lang="nl-NL" dirty="0"/>
              <a:t>, den </a:t>
            </a:r>
            <a:r>
              <a:rPr lang="nl-NL" dirty="0" err="1"/>
              <a:t>Körper</a:t>
            </a:r>
            <a:r>
              <a:rPr lang="nl-NL" dirty="0"/>
              <a:t> </a:t>
            </a:r>
            <a:r>
              <a:rPr lang="nl-NL" dirty="0" err="1"/>
              <a:t>körperlich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beanspruchen</a:t>
            </a:r>
            <a:r>
              <a:rPr lang="nl-NL" dirty="0"/>
              <a:t>. In der </a:t>
            </a:r>
            <a:r>
              <a:rPr lang="nl-NL" dirty="0" err="1"/>
              <a:t>Metallindustrie</a:t>
            </a:r>
            <a:r>
              <a:rPr lang="nl-NL" dirty="0"/>
              <a:t> </a:t>
            </a:r>
            <a:r>
              <a:rPr lang="nl-NL" dirty="0" err="1"/>
              <a:t>sind</a:t>
            </a:r>
            <a:r>
              <a:rPr lang="nl-NL" dirty="0"/>
              <a:t> </a:t>
            </a:r>
            <a:r>
              <a:rPr lang="nl-NL" dirty="0" err="1"/>
              <a:t>vor</a:t>
            </a:r>
            <a:r>
              <a:rPr lang="nl-NL" dirty="0"/>
              <a:t> </a:t>
            </a:r>
            <a:r>
              <a:rPr lang="nl-NL" dirty="0" err="1"/>
              <a:t>allem</a:t>
            </a:r>
            <a:r>
              <a:rPr lang="nl-NL" dirty="0"/>
              <a:t> </a:t>
            </a:r>
            <a:r>
              <a:rPr lang="nl-NL" dirty="0" err="1"/>
              <a:t>folgende</a:t>
            </a:r>
            <a:r>
              <a:rPr lang="nl-NL" dirty="0"/>
              <a:t> </a:t>
            </a:r>
            <a:r>
              <a:rPr lang="nl-NL" dirty="0" err="1"/>
              <a:t>Formen</a:t>
            </a:r>
            <a:r>
              <a:rPr lang="nl-NL" dirty="0"/>
              <a:t> </a:t>
            </a:r>
            <a:r>
              <a:rPr lang="nl-NL" dirty="0" err="1"/>
              <a:t>körperlicher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beobachten</a:t>
            </a:r>
            <a:r>
              <a:rPr lang="nl-NL" dirty="0"/>
              <a:t> (</a:t>
            </a:r>
            <a:r>
              <a:rPr lang="nl-NL" dirty="0" err="1"/>
              <a:t>siehe</a:t>
            </a:r>
            <a:r>
              <a:rPr lang="nl-NL" dirty="0"/>
              <a:t> </a:t>
            </a:r>
            <a:r>
              <a:rPr lang="nl-NL" dirty="0" err="1"/>
              <a:t>auch</a:t>
            </a:r>
            <a:r>
              <a:rPr lang="nl-NL" dirty="0"/>
              <a:t> </a:t>
            </a:r>
            <a:r>
              <a:rPr lang="nl-NL" dirty="0" err="1"/>
              <a:t>nächstes</a:t>
            </a:r>
            <a:r>
              <a:rPr lang="nl-NL" dirty="0"/>
              <a:t> </a:t>
            </a:r>
            <a:r>
              <a:rPr lang="nl-NL" dirty="0" err="1"/>
              <a:t>Blatt</a:t>
            </a:r>
            <a:r>
              <a:rPr lang="nl-NL" dirty="0"/>
              <a:t>):</a:t>
            </a:r>
          </a:p>
          <a:p>
            <a:r>
              <a:rPr lang="nl-NL" dirty="0"/>
              <a:t>-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Tragen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Schieben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Ziehen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Anstrengende</a:t>
            </a:r>
            <a:r>
              <a:rPr lang="nl-NL" dirty="0"/>
              <a:t> </a:t>
            </a:r>
            <a:r>
              <a:rPr lang="nl-NL" dirty="0" err="1"/>
              <a:t>Arbeitshaltungen</a:t>
            </a:r>
            <a:endParaRPr lang="nl-NL" dirty="0"/>
          </a:p>
          <a:p>
            <a:r>
              <a:rPr lang="nl-NL" dirty="0"/>
              <a:t>- Wiederholte </a:t>
            </a:r>
            <a:r>
              <a:rPr lang="nl-NL" dirty="0" err="1"/>
              <a:t>Bewegungen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8450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Definitionen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Heben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Beim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Heben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wird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Gegenstand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der Hand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gegriffen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anschließend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ohne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mechanische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Hilfsmittel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vertikal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bewegt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ohne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dass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der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Arbeiter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dabei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geht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Tragen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Beim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wird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die Last gehalten.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Drücken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Ziehen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Händen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Kraft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auf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Gegenstand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ausüben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Stärkung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der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Arbeitshaltung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Statische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Statische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bezeichnet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Zustand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permanenter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Anspannung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Muskels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Muskelgruppe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ohne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Entspannung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Das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bedeutet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dass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die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Durchblutung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des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Muskels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gewissen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Zeit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beeinträchtigt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Die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Durchblutung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notwendig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Sauerstoff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Nährstoffe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zuzuführen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Darüber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hinaus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werden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die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Durchblutung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Abfallprodukte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abtransportiert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schlechte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Durchblutung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kann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gesundheitlichen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Problemen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führen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Dynamische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Bei dynamischer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wechseln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Muskelspannung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-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entspannung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ab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Gegensatz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zur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statischen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verbessert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diese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Belastungsart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die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Durchblutung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Grundsätzlich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führt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dynamische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weniger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Ermüdung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kann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daher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länger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aufrechterhalten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werden als statische.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Gelenke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Muskeln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Sehnen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können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jedoch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durch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häufige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oder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lang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anhaltende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schwere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(dynamische)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Belastung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überlastet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werden.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Repetitive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Bewegung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Bewegung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Händen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Armen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/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oder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Fingern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die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wiederholt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mehr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zweimal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pro Minute)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ausgeführt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wird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Bewegungen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gelten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repetitiv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Wenn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mindestens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zwei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Stunden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über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den Tag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verteilt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ausgeführt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werden,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oder</a:t>
            </a: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Wenn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mindestens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Stunde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ununterbrochen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ausgeführt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werden.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Das Halten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Gewichts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z. B.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Werkzeugs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gilt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repetitiv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wenn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das Gewicht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weniger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drei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Kilogramm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beträgt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höheres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Gewicht gilt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Heben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oder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Tragen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Sitzende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Tätigkeit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Sitzende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Tätigkeit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definiert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Sitzen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von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mehr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als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einer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Stunde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pro Tag. In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diesem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Arbeitsschutzkatalog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beschränken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diesen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Abschnitt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auf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sitzende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Tätigkeiten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Büro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insbesondere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weil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sitzende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Tätigkeiten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Produktionsumgebungen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gefördert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werden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sollten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2750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r>
              <a:rPr lang="nl-NL" dirty="0"/>
              <a:t>: Bitten </a:t>
            </a:r>
            <a:r>
              <a:rPr lang="nl-NL" dirty="0" err="1"/>
              <a:t>Sie</a:t>
            </a:r>
            <a:r>
              <a:rPr lang="nl-NL" dirty="0"/>
              <a:t> die </a:t>
            </a:r>
            <a:r>
              <a:rPr lang="nl-NL" dirty="0" err="1"/>
              <a:t>Teilnehmer</a:t>
            </a:r>
            <a:r>
              <a:rPr lang="nl-NL" dirty="0"/>
              <a:t>, </a:t>
            </a:r>
            <a:r>
              <a:rPr lang="nl-NL" dirty="0" err="1"/>
              <a:t>darüber</a:t>
            </a:r>
            <a:r>
              <a:rPr lang="nl-NL" dirty="0"/>
              <a:t> </a:t>
            </a:r>
            <a:r>
              <a:rPr lang="nl-NL" dirty="0" err="1"/>
              <a:t>nachzudenken</a:t>
            </a:r>
            <a:r>
              <a:rPr lang="nl-NL" dirty="0"/>
              <a:t>, wie der </a:t>
            </a:r>
            <a:r>
              <a:rPr lang="nl-NL" dirty="0" err="1"/>
              <a:t>Körper</a:t>
            </a:r>
            <a:r>
              <a:rPr lang="nl-NL" dirty="0"/>
              <a:t> </a:t>
            </a:r>
            <a:r>
              <a:rPr lang="nl-NL" dirty="0" err="1"/>
              <a:t>körperlich</a:t>
            </a:r>
            <a:r>
              <a:rPr lang="nl-NL" dirty="0"/>
              <a:t> </a:t>
            </a:r>
            <a:r>
              <a:rPr lang="nl-NL" dirty="0" err="1"/>
              <a:t>überlastet</a:t>
            </a:r>
            <a:r>
              <a:rPr lang="nl-NL" dirty="0"/>
              <a:t> werden </a:t>
            </a:r>
            <a:r>
              <a:rPr lang="nl-NL" dirty="0" err="1"/>
              <a:t>kann</a:t>
            </a:r>
            <a:r>
              <a:rPr lang="nl-NL" dirty="0"/>
              <a:t>. </a:t>
            </a:r>
            <a:r>
              <a:rPr lang="nl-NL" dirty="0" err="1"/>
              <a:t>Diese</a:t>
            </a:r>
            <a:r>
              <a:rPr lang="nl-NL" dirty="0"/>
              <a:t> </a:t>
            </a:r>
            <a:r>
              <a:rPr lang="nl-NL" dirty="0" err="1"/>
              <a:t>Signale</a:t>
            </a:r>
            <a:r>
              <a:rPr lang="nl-NL" dirty="0"/>
              <a:t> </a:t>
            </a:r>
            <a:r>
              <a:rPr lang="nl-NL" dirty="0" err="1"/>
              <a:t>sind</a:t>
            </a:r>
            <a:r>
              <a:rPr lang="nl-NL" dirty="0"/>
              <a:t> wichtig, </a:t>
            </a:r>
            <a:r>
              <a:rPr lang="nl-NL" dirty="0" err="1"/>
              <a:t>um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als </a:t>
            </a:r>
            <a:r>
              <a:rPr lang="nl-NL" dirty="0" err="1"/>
              <a:t>Anzeichen</a:t>
            </a:r>
            <a:r>
              <a:rPr lang="nl-NL" dirty="0"/>
              <a:t> </a:t>
            </a:r>
            <a:r>
              <a:rPr lang="nl-NL" dirty="0" err="1"/>
              <a:t>einer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erkennen.</a:t>
            </a:r>
          </a:p>
          <a:p>
            <a:endParaRPr lang="nl-NL" dirty="0"/>
          </a:p>
          <a:p>
            <a:r>
              <a:rPr lang="nl-NL" dirty="0" err="1"/>
              <a:t>Antwort</a:t>
            </a:r>
            <a:r>
              <a:rPr lang="nl-NL" dirty="0"/>
              <a:t>: D</a:t>
            </a:r>
          </a:p>
          <a:p>
            <a:r>
              <a:rPr lang="nl-NL" dirty="0"/>
              <a:t>Alle </a:t>
            </a:r>
            <a:r>
              <a:rPr lang="nl-NL" dirty="0" err="1"/>
              <a:t>Beispiele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Beschwerden</a:t>
            </a:r>
            <a:r>
              <a:rPr lang="nl-NL" dirty="0"/>
              <a:t> </a:t>
            </a:r>
            <a:r>
              <a:rPr lang="nl-NL" dirty="0" err="1"/>
              <a:t>sind</a:t>
            </a:r>
            <a:r>
              <a:rPr lang="nl-NL" dirty="0"/>
              <a:t> </a:t>
            </a:r>
            <a:r>
              <a:rPr lang="nl-NL" dirty="0" err="1"/>
              <a:t>Anzeichen</a:t>
            </a:r>
            <a:r>
              <a:rPr lang="nl-NL" dirty="0"/>
              <a:t> </a:t>
            </a:r>
            <a:r>
              <a:rPr lang="nl-NL" dirty="0" err="1"/>
              <a:t>einer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</a:t>
            </a:r>
            <a:r>
              <a:rPr lang="nl-NL" dirty="0" err="1"/>
              <a:t>verschiedene</a:t>
            </a:r>
            <a:r>
              <a:rPr lang="nl-NL" dirty="0"/>
              <a:t> </a:t>
            </a:r>
            <a:r>
              <a:rPr lang="nl-NL" dirty="0" err="1"/>
              <a:t>gesundheitliche</a:t>
            </a:r>
            <a:r>
              <a:rPr lang="nl-NL" dirty="0"/>
              <a:t> </a:t>
            </a:r>
            <a:r>
              <a:rPr lang="nl-NL" dirty="0" err="1"/>
              <a:t>Probleme</a:t>
            </a:r>
            <a:r>
              <a:rPr lang="nl-NL" dirty="0"/>
              <a:t> </a:t>
            </a:r>
            <a:r>
              <a:rPr lang="nl-NL" dirty="0" err="1"/>
              <a:t>verursachen</a:t>
            </a:r>
            <a:r>
              <a:rPr lang="nl-NL" dirty="0"/>
              <a:t>,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vorübergehenden</a:t>
            </a:r>
            <a:r>
              <a:rPr lang="nl-NL" dirty="0"/>
              <a:t> </a:t>
            </a:r>
            <a:r>
              <a:rPr lang="nl-NL" dirty="0" err="1"/>
              <a:t>Beschwerden</a:t>
            </a:r>
            <a:r>
              <a:rPr lang="nl-NL" dirty="0"/>
              <a:t> bis </a:t>
            </a:r>
            <a:r>
              <a:rPr lang="nl-NL" dirty="0" err="1"/>
              <a:t>hin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schweren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chronischen</a:t>
            </a:r>
            <a:r>
              <a:rPr lang="nl-NL" dirty="0"/>
              <a:t> </a:t>
            </a:r>
            <a:r>
              <a:rPr lang="nl-NL" dirty="0" err="1"/>
              <a:t>Erkrankungen</a:t>
            </a:r>
            <a:r>
              <a:rPr lang="nl-NL" dirty="0"/>
              <a:t>. </a:t>
            </a:r>
            <a:r>
              <a:rPr lang="nl-NL" dirty="0" err="1"/>
              <a:t>Zu</a:t>
            </a:r>
            <a:r>
              <a:rPr lang="nl-NL" dirty="0"/>
              <a:t> den </a:t>
            </a:r>
            <a:r>
              <a:rPr lang="nl-NL" dirty="0" err="1"/>
              <a:t>häufigsten</a:t>
            </a:r>
            <a:r>
              <a:rPr lang="nl-NL" dirty="0"/>
              <a:t> </a:t>
            </a:r>
            <a:r>
              <a:rPr lang="nl-NL" dirty="0" err="1"/>
              <a:t>Erkrankungen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Beschwerden</a:t>
            </a:r>
            <a:r>
              <a:rPr lang="nl-NL" dirty="0"/>
              <a:t>, die </a:t>
            </a:r>
            <a:r>
              <a:rPr lang="nl-NL" dirty="0" err="1"/>
              <a:t>durch</a:t>
            </a:r>
            <a:r>
              <a:rPr lang="nl-NL" dirty="0"/>
              <a:t> </a:t>
            </a:r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 </a:t>
            </a:r>
            <a:r>
              <a:rPr lang="nl-NL" dirty="0" err="1"/>
              <a:t>verursacht</a:t>
            </a:r>
            <a:r>
              <a:rPr lang="nl-NL" dirty="0"/>
              <a:t> werden </a:t>
            </a:r>
            <a:r>
              <a:rPr lang="nl-NL" dirty="0" err="1"/>
              <a:t>können</a:t>
            </a:r>
            <a:r>
              <a:rPr lang="nl-NL" dirty="0"/>
              <a:t>, </a:t>
            </a:r>
            <a:r>
              <a:rPr lang="nl-NL" dirty="0" err="1"/>
              <a:t>gehören</a:t>
            </a:r>
            <a:r>
              <a:rPr lang="nl-NL" dirty="0"/>
              <a:t>:</a:t>
            </a:r>
          </a:p>
          <a:p>
            <a:r>
              <a:rPr lang="nl-NL" dirty="0"/>
              <a:t>– </a:t>
            </a:r>
            <a:r>
              <a:rPr lang="nl-NL" dirty="0" err="1"/>
              <a:t>Muskelzerrung</a:t>
            </a:r>
            <a:endParaRPr lang="nl-NL" dirty="0"/>
          </a:p>
          <a:p>
            <a:r>
              <a:rPr lang="nl-NL" dirty="0"/>
              <a:t>– </a:t>
            </a:r>
            <a:r>
              <a:rPr lang="nl-NL" dirty="0" err="1"/>
              <a:t>Sehnenentzündungen</a:t>
            </a:r>
            <a:r>
              <a:rPr lang="nl-NL" dirty="0"/>
              <a:t>, wie z. B. Tennisarm</a:t>
            </a:r>
          </a:p>
          <a:p>
            <a:r>
              <a:rPr lang="nl-NL" dirty="0"/>
              <a:t>– </a:t>
            </a:r>
            <a:r>
              <a:rPr lang="nl-NL" dirty="0" err="1"/>
              <a:t>Schleimbeutelentzündung</a:t>
            </a:r>
            <a:endParaRPr lang="nl-NL" dirty="0"/>
          </a:p>
          <a:p>
            <a:r>
              <a:rPr lang="nl-NL" dirty="0"/>
              <a:t>– </a:t>
            </a:r>
            <a:r>
              <a:rPr lang="nl-NL" dirty="0" err="1"/>
              <a:t>Karpaltunnelsyndrom</a:t>
            </a:r>
            <a:endParaRPr lang="nl-NL" dirty="0"/>
          </a:p>
          <a:p>
            <a:r>
              <a:rPr lang="nl-NL" dirty="0"/>
              <a:t>– </a:t>
            </a:r>
            <a:r>
              <a:rPr lang="nl-NL" dirty="0" err="1"/>
              <a:t>Lendenwirbelverstauchung</a:t>
            </a:r>
            <a:r>
              <a:rPr lang="nl-NL" dirty="0"/>
              <a:t> </a:t>
            </a:r>
            <a:r>
              <a:rPr lang="nl-NL" dirty="0" err="1"/>
              <a:t>oder</a:t>
            </a:r>
            <a:r>
              <a:rPr lang="nl-NL" dirty="0"/>
              <a:t> </a:t>
            </a:r>
            <a:r>
              <a:rPr lang="nl-NL" dirty="0" err="1"/>
              <a:t>Bandscheibenvorfall</a:t>
            </a:r>
            <a:endParaRPr lang="nl-NL" dirty="0"/>
          </a:p>
          <a:p>
            <a:r>
              <a:rPr lang="nl-NL" dirty="0"/>
              <a:t>– </a:t>
            </a:r>
            <a:r>
              <a:rPr lang="nl-NL" dirty="0" err="1"/>
              <a:t>Arthrose</a:t>
            </a:r>
            <a:endParaRPr lang="nl-NL" dirty="0"/>
          </a:p>
          <a:p>
            <a:endParaRPr lang="nl-NL" dirty="0"/>
          </a:p>
          <a:p>
            <a:r>
              <a:rPr lang="nl-NL" dirty="0"/>
              <a:t>Es </a:t>
            </a:r>
            <a:r>
              <a:rPr lang="nl-NL" dirty="0" err="1"/>
              <a:t>ist</a:t>
            </a:r>
            <a:r>
              <a:rPr lang="nl-NL" dirty="0"/>
              <a:t> wichtig, </a:t>
            </a:r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 ernst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nehmen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geeignete</a:t>
            </a:r>
            <a:r>
              <a:rPr lang="nl-NL" dirty="0"/>
              <a:t> </a:t>
            </a:r>
            <a:r>
              <a:rPr lang="nl-NL" dirty="0" err="1"/>
              <a:t>Maßnahmen</a:t>
            </a:r>
            <a:r>
              <a:rPr lang="nl-NL" dirty="0"/>
              <a:t> </a:t>
            </a:r>
            <a:r>
              <a:rPr lang="nl-NL" dirty="0" err="1"/>
              <a:t>zur</a:t>
            </a:r>
            <a:r>
              <a:rPr lang="nl-NL" dirty="0"/>
              <a:t> </a:t>
            </a:r>
            <a:r>
              <a:rPr lang="nl-NL" dirty="0" err="1"/>
              <a:t>Vorbeugung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Verletzungen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ergreifen</a:t>
            </a:r>
            <a:r>
              <a:rPr lang="nl-NL" dirty="0"/>
              <a:t>. Bei den </a:t>
            </a:r>
            <a:r>
              <a:rPr lang="nl-NL" dirty="0" err="1"/>
              <a:t>ersten</a:t>
            </a:r>
            <a:r>
              <a:rPr lang="nl-NL" dirty="0"/>
              <a:t> </a:t>
            </a:r>
            <a:r>
              <a:rPr lang="nl-NL" dirty="0" err="1"/>
              <a:t>Anzeichen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es </a:t>
            </a:r>
            <a:r>
              <a:rPr lang="nl-NL" dirty="0" err="1"/>
              <a:t>außerdem</a:t>
            </a:r>
            <a:r>
              <a:rPr lang="nl-NL" dirty="0"/>
              <a:t> wichtig, </a:t>
            </a:r>
            <a:r>
              <a:rPr lang="nl-NL" dirty="0" err="1"/>
              <a:t>einen</a:t>
            </a:r>
            <a:r>
              <a:rPr lang="nl-NL" dirty="0"/>
              <a:t> </a:t>
            </a:r>
            <a:r>
              <a:rPr lang="nl-NL" dirty="0" err="1"/>
              <a:t>Hausarzt</a:t>
            </a:r>
            <a:r>
              <a:rPr lang="nl-NL" dirty="0"/>
              <a:t>/</a:t>
            </a:r>
            <a:r>
              <a:rPr lang="nl-NL" dirty="0" err="1"/>
              <a:t>Arbeitsmediziner</a:t>
            </a:r>
            <a:r>
              <a:rPr lang="nl-NL" dirty="0"/>
              <a:t> </a:t>
            </a:r>
            <a:r>
              <a:rPr lang="nl-NL" dirty="0" err="1"/>
              <a:t>aufzusuchen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0102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u="none" dirty="0" err="1"/>
              <a:t>Hinweise</a:t>
            </a:r>
            <a:r>
              <a:rPr lang="nl-NL" b="0" u="none" dirty="0"/>
              <a:t>:</a:t>
            </a:r>
          </a:p>
          <a:p>
            <a:r>
              <a:rPr lang="nl-NL" b="0" u="none" dirty="0" err="1"/>
              <a:t>Körperliche</a:t>
            </a:r>
            <a:r>
              <a:rPr lang="nl-NL" b="0" u="none" dirty="0"/>
              <a:t> </a:t>
            </a:r>
            <a:r>
              <a:rPr lang="nl-NL" b="0" u="none" dirty="0" err="1"/>
              <a:t>Belastungen</a:t>
            </a:r>
            <a:r>
              <a:rPr lang="nl-NL" b="0" u="none" dirty="0"/>
              <a:t> bergen </a:t>
            </a:r>
            <a:r>
              <a:rPr lang="nl-NL" b="0" u="none" dirty="0" err="1"/>
              <a:t>vielfältige</a:t>
            </a:r>
            <a:r>
              <a:rPr lang="nl-NL" b="0" u="none" dirty="0"/>
              <a:t> </a:t>
            </a:r>
            <a:r>
              <a:rPr lang="nl-NL" b="0" u="none" dirty="0" err="1"/>
              <a:t>Risiken</a:t>
            </a:r>
            <a:r>
              <a:rPr lang="nl-NL" b="0" u="none" dirty="0"/>
              <a:t>, </a:t>
            </a:r>
            <a:r>
              <a:rPr lang="nl-NL" b="0" u="none" dirty="0" err="1"/>
              <a:t>von</a:t>
            </a:r>
            <a:r>
              <a:rPr lang="nl-NL" b="0" u="none" dirty="0"/>
              <a:t> </a:t>
            </a:r>
            <a:r>
              <a:rPr lang="nl-NL" b="0" u="none" dirty="0" err="1"/>
              <a:t>körperlichen</a:t>
            </a:r>
            <a:r>
              <a:rPr lang="nl-NL" b="0" u="none" dirty="0"/>
              <a:t> </a:t>
            </a:r>
            <a:r>
              <a:rPr lang="nl-NL" b="0" u="none" dirty="0" err="1"/>
              <a:t>Beschwerden</a:t>
            </a:r>
            <a:r>
              <a:rPr lang="nl-NL" b="0" u="none" dirty="0"/>
              <a:t> bis </a:t>
            </a:r>
            <a:r>
              <a:rPr lang="nl-NL" b="0" u="none" dirty="0" err="1"/>
              <a:t>hin</a:t>
            </a:r>
            <a:r>
              <a:rPr lang="nl-NL" b="0" u="none" dirty="0"/>
              <a:t> </a:t>
            </a:r>
            <a:r>
              <a:rPr lang="nl-NL" b="0" u="none" dirty="0" err="1"/>
              <a:t>zu</a:t>
            </a:r>
            <a:r>
              <a:rPr lang="nl-NL" b="0" u="none" dirty="0"/>
              <a:t> </a:t>
            </a:r>
            <a:r>
              <a:rPr lang="nl-NL" b="0" u="none" dirty="0" err="1"/>
              <a:t>allgemeiner</a:t>
            </a:r>
            <a:r>
              <a:rPr lang="nl-NL" b="0" u="none" dirty="0"/>
              <a:t> </a:t>
            </a:r>
            <a:r>
              <a:rPr lang="nl-NL" b="0" u="none" dirty="0" err="1"/>
              <a:t>Müdigkeit</a:t>
            </a:r>
            <a:r>
              <a:rPr lang="nl-NL" b="0" u="none" dirty="0"/>
              <a:t>.</a:t>
            </a:r>
          </a:p>
          <a:p>
            <a:r>
              <a:rPr lang="nl-NL" b="0" u="none" dirty="0"/>
              <a:t>Die wichtigste Regel </a:t>
            </a:r>
            <a:r>
              <a:rPr lang="nl-NL" b="0" u="none" dirty="0" err="1"/>
              <a:t>lautet</a:t>
            </a:r>
            <a:r>
              <a:rPr lang="nl-NL" b="0" u="none" dirty="0"/>
              <a:t>: </a:t>
            </a:r>
            <a:r>
              <a:rPr lang="nl-NL" b="0" u="none" dirty="0" err="1"/>
              <a:t>Nach</a:t>
            </a:r>
            <a:r>
              <a:rPr lang="nl-NL" b="0" u="none" dirty="0"/>
              <a:t> </a:t>
            </a:r>
            <a:r>
              <a:rPr lang="nl-NL" b="0" u="none" dirty="0" err="1"/>
              <a:t>einer</a:t>
            </a:r>
            <a:r>
              <a:rPr lang="nl-NL" b="0" u="none" dirty="0"/>
              <a:t> </a:t>
            </a:r>
            <a:r>
              <a:rPr lang="nl-NL" b="0" u="none" dirty="0" err="1"/>
              <a:t>erholsamen</a:t>
            </a:r>
            <a:r>
              <a:rPr lang="nl-NL" b="0" u="none" dirty="0"/>
              <a:t> </a:t>
            </a:r>
            <a:r>
              <a:rPr lang="nl-NL" b="0" u="none" dirty="0" err="1"/>
              <a:t>Nachtruhe</a:t>
            </a:r>
            <a:r>
              <a:rPr lang="nl-NL" b="0" u="none" dirty="0"/>
              <a:t> </a:t>
            </a:r>
            <a:r>
              <a:rPr lang="nl-NL" b="0" u="none" dirty="0" err="1"/>
              <a:t>sollten</a:t>
            </a:r>
            <a:r>
              <a:rPr lang="nl-NL" b="0" u="none" dirty="0"/>
              <a:t> </a:t>
            </a:r>
            <a:r>
              <a:rPr lang="nl-NL" b="0" u="none" dirty="0" err="1"/>
              <a:t>Sie</a:t>
            </a:r>
            <a:r>
              <a:rPr lang="nl-NL" b="0" u="none" dirty="0"/>
              <a:t> </a:t>
            </a:r>
            <a:r>
              <a:rPr lang="nl-NL" b="0" u="none" dirty="0" err="1"/>
              <a:t>für</a:t>
            </a:r>
            <a:r>
              <a:rPr lang="nl-NL" b="0" u="none" dirty="0"/>
              <a:t> den </a:t>
            </a:r>
            <a:r>
              <a:rPr lang="nl-NL" b="0" u="none" dirty="0" err="1"/>
              <a:t>nächsten</a:t>
            </a:r>
            <a:r>
              <a:rPr lang="nl-NL" b="0" u="none" dirty="0"/>
              <a:t> (</a:t>
            </a:r>
            <a:r>
              <a:rPr lang="nl-NL" b="0" u="none" dirty="0" err="1"/>
              <a:t>Arbeits</a:t>
            </a:r>
            <a:r>
              <a:rPr lang="nl-NL" b="0" u="none" dirty="0"/>
              <a:t>-)Tag wieder fit sein. </a:t>
            </a:r>
            <a:r>
              <a:rPr lang="nl-NL" b="0" u="none" dirty="0" err="1"/>
              <a:t>Wenn</a:t>
            </a:r>
            <a:r>
              <a:rPr lang="nl-NL" b="0" u="none" dirty="0"/>
              <a:t> </a:t>
            </a:r>
            <a:r>
              <a:rPr lang="nl-NL" b="0" u="none" dirty="0" err="1"/>
              <a:t>Sie</a:t>
            </a:r>
            <a:r>
              <a:rPr lang="nl-NL" b="0" u="none" dirty="0"/>
              <a:t> </a:t>
            </a:r>
            <a:r>
              <a:rPr lang="nl-NL" b="0" u="none" dirty="0" err="1"/>
              <a:t>müde</a:t>
            </a:r>
            <a:r>
              <a:rPr lang="nl-NL" b="0" u="none" dirty="0"/>
              <a:t> </a:t>
            </a:r>
            <a:r>
              <a:rPr lang="nl-NL" b="0" u="none" dirty="0" err="1"/>
              <a:t>aufstehen</a:t>
            </a:r>
            <a:r>
              <a:rPr lang="nl-NL" b="0" u="none" dirty="0"/>
              <a:t>, </a:t>
            </a:r>
            <a:r>
              <a:rPr lang="nl-NL" b="0" u="none" dirty="0" err="1"/>
              <a:t>sind</a:t>
            </a:r>
            <a:r>
              <a:rPr lang="nl-NL" b="0" u="none" dirty="0"/>
              <a:t> </a:t>
            </a:r>
            <a:r>
              <a:rPr lang="nl-NL" b="0" u="none" dirty="0" err="1"/>
              <a:t>Sie</a:t>
            </a:r>
            <a:r>
              <a:rPr lang="nl-NL" b="0" u="none" dirty="0"/>
              <a:t> </a:t>
            </a:r>
            <a:r>
              <a:rPr lang="nl-NL" b="0" u="none" dirty="0" err="1"/>
              <a:t>möglicherweise</a:t>
            </a:r>
            <a:r>
              <a:rPr lang="nl-NL" b="0" u="none" dirty="0"/>
              <a:t> </a:t>
            </a:r>
            <a:r>
              <a:rPr lang="nl-NL" b="0" u="none" dirty="0" err="1"/>
              <a:t>überanstrengt</a:t>
            </a:r>
            <a:r>
              <a:rPr lang="nl-NL" b="0" u="none" dirty="0"/>
              <a:t> </a:t>
            </a:r>
            <a:r>
              <a:rPr lang="nl-NL" b="0" u="none" dirty="0" err="1"/>
              <a:t>und</a:t>
            </a:r>
            <a:r>
              <a:rPr lang="nl-NL" b="0" u="none" dirty="0"/>
              <a:t> </a:t>
            </a:r>
            <a:r>
              <a:rPr lang="nl-NL" b="0" u="none" dirty="0" err="1"/>
              <a:t>haben</a:t>
            </a:r>
            <a:r>
              <a:rPr lang="nl-NL" b="0" u="none" dirty="0"/>
              <a:t> </a:t>
            </a:r>
            <a:r>
              <a:rPr lang="nl-NL" b="0" u="none" dirty="0" err="1"/>
              <a:t>sich</a:t>
            </a:r>
            <a:r>
              <a:rPr lang="nl-NL" b="0" u="none" dirty="0"/>
              <a:t> nicht </a:t>
            </a:r>
            <a:r>
              <a:rPr lang="nl-NL" b="0" u="none" dirty="0" err="1"/>
              <a:t>ausreichend</a:t>
            </a:r>
            <a:r>
              <a:rPr lang="nl-NL" b="0" u="none" dirty="0"/>
              <a:t> </a:t>
            </a:r>
            <a:r>
              <a:rPr lang="nl-NL" b="0" u="none" dirty="0" err="1"/>
              <a:t>erholt</a:t>
            </a:r>
            <a:r>
              <a:rPr lang="nl-NL" b="0" u="none" dirty="0"/>
              <a:t>.</a:t>
            </a:r>
          </a:p>
          <a:p>
            <a:endParaRPr lang="nl-NL" b="0" u="none" dirty="0"/>
          </a:p>
          <a:p>
            <a:r>
              <a:rPr lang="nl-NL" b="0" u="none" dirty="0" err="1"/>
              <a:t>Krampfadern</a:t>
            </a:r>
            <a:r>
              <a:rPr lang="nl-NL" b="0" u="none" dirty="0"/>
              <a:t> </a:t>
            </a:r>
            <a:r>
              <a:rPr lang="nl-NL" b="0" u="none" dirty="0" err="1"/>
              <a:t>durch</a:t>
            </a:r>
            <a:r>
              <a:rPr lang="nl-NL" b="0" u="none" dirty="0"/>
              <a:t> </a:t>
            </a:r>
            <a:r>
              <a:rPr lang="nl-NL" b="0" u="none" dirty="0" err="1"/>
              <a:t>Steharbeit</a:t>
            </a:r>
            <a:r>
              <a:rPr lang="nl-NL" b="0" u="none" dirty="0"/>
              <a:t>: </a:t>
            </a:r>
            <a:r>
              <a:rPr lang="nl-NL" b="0" u="none" dirty="0" err="1"/>
              <a:t>Langes</a:t>
            </a:r>
            <a:r>
              <a:rPr lang="nl-NL" b="0" u="none" dirty="0"/>
              <a:t> </a:t>
            </a:r>
            <a:r>
              <a:rPr lang="nl-NL" b="0" u="none" dirty="0" err="1"/>
              <a:t>Stehen</a:t>
            </a:r>
            <a:r>
              <a:rPr lang="nl-NL" b="0" u="none" dirty="0"/>
              <a:t> </a:t>
            </a:r>
            <a:r>
              <a:rPr lang="nl-NL" b="0" u="none" dirty="0" err="1"/>
              <a:t>kann</a:t>
            </a:r>
            <a:r>
              <a:rPr lang="nl-NL" b="0" u="none" dirty="0"/>
              <a:t> die </a:t>
            </a:r>
            <a:r>
              <a:rPr lang="nl-NL" b="0" u="none" dirty="0" err="1"/>
              <a:t>Durchblutung</a:t>
            </a:r>
            <a:r>
              <a:rPr lang="nl-NL" b="0" u="none" dirty="0"/>
              <a:t> </a:t>
            </a:r>
            <a:r>
              <a:rPr lang="nl-NL" b="0" u="none" dirty="0" err="1"/>
              <a:t>verlangsamen</a:t>
            </a:r>
            <a:r>
              <a:rPr lang="nl-NL" b="0" u="none" dirty="0"/>
              <a:t> </a:t>
            </a:r>
            <a:r>
              <a:rPr lang="nl-NL" b="0" u="none" dirty="0" err="1"/>
              <a:t>und</a:t>
            </a:r>
            <a:r>
              <a:rPr lang="nl-NL" b="0" u="none" dirty="0"/>
              <a:t> den </a:t>
            </a:r>
            <a:r>
              <a:rPr lang="nl-NL" b="0" u="none" dirty="0" err="1"/>
              <a:t>Venendruck</a:t>
            </a:r>
            <a:r>
              <a:rPr lang="nl-NL" b="0" u="none" dirty="0"/>
              <a:t> </a:t>
            </a:r>
            <a:r>
              <a:rPr lang="nl-NL" b="0" u="none" dirty="0" err="1"/>
              <a:t>erhöhen</a:t>
            </a:r>
            <a:r>
              <a:rPr lang="nl-NL" b="0" u="none" dirty="0"/>
              <a:t>, was </a:t>
            </a:r>
            <a:r>
              <a:rPr lang="nl-NL" b="0" u="none" dirty="0" err="1"/>
              <a:t>zu</a:t>
            </a:r>
            <a:r>
              <a:rPr lang="nl-NL" b="0" u="none" dirty="0"/>
              <a:t> </a:t>
            </a:r>
            <a:r>
              <a:rPr lang="nl-NL" b="0" u="none" dirty="0" err="1"/>
              <a:t>Krampfadern</a:t>
            </a:r>
            <a:r>
              <a:rPr lang="nl-NL" b="0" u="none" dirty="0"/>
              <a:t> </a:t>
            </a:r>
            <a:r>
              <a:rPr lang="nl-NL" b="0" u="none" dirty="0" err="1"/>
              <a:t>führen</a:t>
            </a:r>
            <a:r>
              <a:rPr lang="nl-NL" b="0" u="none" dirty="0"/>
              <a:t> </a:t>
            </a:r>
            <a:r>
              <a:rPr lang="nl-NL" b="0" u="none" dirty="0" err="1"/>
              <a:t>kann</a:t>
            </a:r>
            <a:r>
              <a:rPr lang="nl-NL" b="0" u="none" dirty="0"/>
              <a:t>. Dies </a:t>
            </a:r>
            <a:r>
              <a:rPr lang="nl-NL" b="0" u="none" dirty="0" err="1"/>
              <a:t>ist</a:t>
            </a:r>
            <a:r>
              <a:rPr lang="nl-NL" b="0" u="none" dirty="0"/>
              <a:t> </a:t>
            </a:r>
            <a:r>
              <a:rPr lang="nl-NL" b="0" u="none" dirty="0" err="1"/>
              <a:t>häufig</a:t>
            </a:r>
            <a:r>
              <a:rPr lang="nl-NL" b="0" u="none" dirty="0"/>
              <a:t> bei </a:t>
            </a:r>
            <a:r>
              <a:rPr lang="nl-NL" b="0" u="none" dirty="0" err="1"/>
              <a:t>Menschen</a:t>
            </a:r>
            <a:r>
              <a:rPr lang="nl-NL" b="0" u="none" dirty="0"/>
              <a:t> der </a:t>
            </a:r>
            <a:r>
              <a:rPr lang="nl-NL" b="0" u="none" dirty="0" err="1"/>
              <a:t>Fall</a:t>
            </a:r>
            <a:r>
              <a:rPr lang="nl-NL" b="0" u="none" dirty="0"/>
              <a:t>, die </a:t>
            </a:r>
            <a:r>
              <a:rPr lang="nl-NL" b="0" u="none" dirty="0" err="1"/>
              <a:t>berufsbedingt</a:t>
            </a:r>
            <a:r>
              <a:rPr lang="nl-NL" b="0" u="none" dirty="0"/>
              <a:t> lange </a:t>
            </a:r>
            <a:r>
              <a:rPr lang="nl-NL" b="0" u="none" dirty="0" err="1"/>
              <a:t>stehen</a:t>
            </a:r>
            <a:r>
              <a:rPr lang="nl-NL" b="0" u="none" dirty="0"/>
              <a:t> </a:t>
            </a:r>
            <a:r>
              <a:rPr lang="nl-NL" b="0" u="none" dirty="0" err="1"/>
              <a:t>müssen</a:t>
            </a:r>
            <a:r>
              <a:rPr lang="nl-NL" b="0" u="none" dirty="0"/>
              <a:t>.</a:t>
            </a:r>
          </a:p>
          <a:p>
            <a:endParaRPr lang="nl-NL" b="0" u="none" dirty="0"/>
          </a:p>
          <a:p>
            <a:r>
              <a:rPr lang="nl-NL" b="0" u="none" dirty="0" err="1"/>
              <a:t>Verminderte</a:t>
            </a:r>
            <a:r>
              <a:rPr lang="nl-NL" b="0" u="none" dirty="0"/>
              <a:t> </a:t>
            </a:r>
            <a:r>
              <a:rPr lang="nl-NL" b="0" u="none" dirty="0" err="1"/>
              <a:t>Durchblutung</a:t>
            </a:r>
            <a:r>
              <a:rPr lang="nl-NL" b="0" u="none" dirty="0"/>
              <a:t> </a:t>
            </a:r>
            <a:r>
              <a:rPr lang="nl-NL" b="0" u="none" dirty="0" err="1"/>
              <a:t>durch</a:t>
            </a:r>
            <a:r>
              <a:rPr lang="nl-NL" b="0" u="none" dirty="0"/>
              <a:t> </a:t>
            </a:r>
            <a:r>
              <a:rPr lang="nl-NL" b="0" u="none" dirty="0" err="1"/>
              <a:t>sitzende</a:t>
            </a:r>
            <a:r>
              <a:rPr lang="nl-NL" b="0" u="none" dirty="0"/>
              <a:t> </a:t>
            </a:r>
            <a:r>
              <a:rPr lang="nl-NL" b="0" u="none" dirty="0" err="1"/>
              <a:t>Tätigkeit</a:t>
            </a:r>
            <a:r>
              <a:rPr lang="nl-NL" b="0" u="none" dirty="0"/>
              <a:t>: Bei </a:t>
            </a:r>
            <a:r>
              <a:rPr lang="nl-NL" b="0" u="none" dirty="0" err="1"/>
              <a:t>sitzender</a:t>
            </a:r>
            <a:r>
              <a:rPr lang="nl-NL" b="0" u="none" dirty="0"/>
              <a:t> </a:t>
            </a:r>
            <a:r>
              <a:rPr lang="nl-NL" b="0" u="none" dirty="0" err="1"/>
              <a:t>Tätigkeit</a:t>
            </a:r>
            <a:r>
              <a:rPr lang="nl-NL" b="0" u="none" dirty="0"/>
              <a:t> werden </a:t>
            </a:r>
            <a:r>
              <a:rPr lang="nl-NL" b="0" u="none" dirty="0" err="1"/>
              <a:t>bestimmte</a:t>
            </a:r>
            <a:r>
              <a:rPr lang="nl-NL" b="0" u="none" dirty="0"/>
              <a:t> </a:t>
            </a:r>
            <a:r>
              <a:rPr lang="nl-NL" b="0" u="none" dirty="0" err="1"/>
              <a:t>Muskeln</a:t>
            </a:r>
            <a:r>
              <a:rPr lang="nl-NL" b="0" u="none" dirty="0"/>
              <a:t> </a:t>
            </a:r>
            <a:r>
              <a:rPr lang="nl-NL" b="0" u="none" dirty="0" err="1"/>
              <a:t>ständig</a:t>
            </a:r>
            <a:r>
              <a:rPr lang="nl-NL" b="0" u="none" dirty="0"/>
              <a:t> </a:t>
            </a:r>
            <a:r>
              <a:rPr lang="nl-NL" b="0" u="none" dirty="0" err="1"/>
              <a:t>beansprucht</a:t>
            </a:r>
            <a:r>
              <a:rPr lang="nl-NL" b="0" u="none" dirty="0"/>
              <a:t>, </a:t>
            </a:r>
            <a:r>
              <a:rPr lang="nl-NL" b="0" u="none" dirty="0" err="1"/>
              <a:t>um</a:t>
            </a:r>
            <a:r>
              <a:rPr lang="nl-NL" b="0" u="none" dirty="0"/>
              <a:t> die </a:t>
            </a:r>
            <a:r>
              <a:rPr lang="nl-NL" b="0" u="none" dirty="0" err="1"/>
              <a:t>Körperhaltung</a:t>
            </a:r>
            <a:r>
              <a:rPr lang="nl-NL" b="0" u="none" dirty="0"/>
              <a:t> </a:t>
            </a:r>
            <a:r>
              <a:rPr lang="nl-NL" b="0" u="none" dirty="0" err="1"/>
              <a:t>zu</a:t>
            </a:r>
            <a:r>
              <a:rPr lang="nl-NL" b="0" u="none" dirty="0"/>
              <a:t> halten, </a:t>
            </a:r>
            <a:r>
              <a:rPr lang="nl-NL" b="0" u="none" dirty="0" err="1"/>
              <a:t>selbst</a:t>
            </a:r>
            <a:r>
              <a:rPr lang="nl-NL" b="0" u="none" dirty="0"/>
              <a:t> bei geringer </a:t>
            </a:r>
            <a:r>
              <a:rPr lang="nl-NL" b="0" u="none" dirty="0" err="1"/>
              <a:t>Bewegung</a:t>
            </a:r>
            <a:r>
              <a:rPr lang="nl-NL" b="0" u="none" dirty="0"/>
              <a:t>. </a:t>
            </a:r>
            <a:r>
              <a:rPr lang="nl-NL" b="0" u="none" dirty="0" err="1"/>
              <a:t>Diese</a:t>
            </a:r>
            <a:r>
              <a:rPr lang="nl-NL" b="0" u="none" dirty="0"/>
              <a:t> </a:t>
            </a:r>
            <a:r>
              <a:rPr lang="nl-NL" b="0" u="none" dirty="0" err="1"/>
              <a:t>ständige</a:t>
            </a:r>
            <a:r>
              <a:rPr lang="nl-NL" b="0" u="none" dirty="0"/>
              <a:t> </a:t>
            </a:r>
            <a:r>
              <a:rPr lang="nl-NL" b="0" u="none" dirty="0" err="1"/>
              <a:t>Aktivität</a:t>
            </a:r>
            <a:r>
              <a:rPr lang="nl-NL" b="0" u="none" dirty="0"/>
              <a:t> </a:t>
            </a:r>
            <a:r>
              <a:rPr lang="nl-NL" b="0" u="none" dirty="0" err="1"/>
              <a:t>bestimmter</a:t>
            </a:r>
            <a:r>
              <a:rPr lang="nl-NL" b="0" u="none" dirty="0"/>
              <a:t> </a:t>
            </a:r>
            <a:r>
              <a:rPr lang="nl-NL" b="0" u="none" dirty="0" err="1"/>
              <a:t>Muskelgruppen</a:t>
            </a:r>
            <a:r>
              <a:rPr lang="nl-NL" b="0" u="none" dirty="0"/>
              <a:t> </a:t>
            </a:r>
            <a:r>
              <a:rPr lang="nl-NL" b="0" u="none" dirty="0" err="1"/>
              <a:t>kann</a:t>
            </a:r>
            <a:r>
              <a:rPr lang="nl-NL" b="0" u="none" dirty="0"/>
              <a:t> </a:t>
            </a:r>
            <a:r>
              <a:rPr lang="nl-NL" b="0" u="none" dirty="0" err="1"/>
              <a:t>zu</a:t>
            </a:r>
            <a:r>
              <a:rPr lang="nl-NL" b="0" u="none" dirty="0"/>
              <a:t> </a:t>
            </a:r>
            <a:r>
              <a:rPr lang="nl-NL" b="0" u="none" dirty="0" err="1"/>
              <a:t>Ermüdung</a:t>
            </a:r>
            <a:r>
              <a:rPr lang="nl-NL" b="0" u="none" dirty="0"/>
              <a:t> </a:t>
            </a:r>
            <a:r>
              <a:rPr lang="nl-NL" b="0" u="none" dirty="0" err="1"/>
              <a:t>und</a:t>
            </a:r>
            <a:r>
              <a:rPr lang="nl-NL" b="0" u="none" dirty="0"/>
              <a:t> </a:t>
            </a:r>
            <a:r>
              <a:rPr lang="nl-NL" b="0" u="none" dirty="0" err="1"/>
              <a:t>Verspannungen</a:t>
            </a:r>
            <a:r>
              <a:rPr lang="nl-NL" b="0" u="none" dirty="0"/>
              <a:t> </a:t>
            </a:r>
            <a:r>
              <a:rPr lang="nl-NL" b="0" u="none" dirty="0" err="1"/>
              <a:t>dieser</a:t>
            </a:r>
            <a:r>
              <a:rPr lang="nl-NL" b="0" u="none" dirty="0"/>
              <a:t> </a:t>
            </a:r>
            <a:r>
              <a:rPr lang="nl-NL" b="0" u="none" dirty="0" err="1"/>
              <a:t>Muskeln</a:t>
            </a:r>
            <a:r>
              <a:rPr lang="nl-NL" b="0" u="none" dirty="0"/>
              <a:t> </a:t>
            </a:r>
            <a:r>
              <a:rPr lang="nl-NL" b="0" u="none" dirty="0" err="1"/>
              <a:t>und</a:t>
            </a:r>
            <a:r>
              <a:rPr lang="nl-NL" b="0" u="none" dirty="0"/>
              <a:t> </a:t>
            </a:r>
            <a:r>
              <a:rPr lang="nl-NL" b="0" u="none" dirty="0" err="1"/>
              <a:t>einer</a:t>
            </a:r>
            <a:r>
              <a:rPr lang="nl-NL" b="0" u="none" dirty="0"/>
              <a:t> </a:t>
            </a:r>
            <a:r>
              <a:rPr lang="nl-NL" b="0" u="none" dirty="0" err="1"/>
              <a:t>verminderten</a:t>
            </a:r>
            <a:r>
              <a:rPr lang="nl-NL" b="0" u="none" dirty="0"/>
              <a:t> </a:t>
            </a:r>
            <a:r>
              <a:rPr lang="nl-NL" b="0" u="none" dirty="0" err="1"/>
              <a:t>Durchblutung</a:t>
            </a:r>
            <a:r>
              <a:rPr lang="nl-NL" b="0" u="none" dirty="0"/>
              <a:t> </a:t>
            </a:r>
            <a:r>
              <a:rPr lang="nl-NL" b="0" u="none" dirty="0" err="1"/>
              <a:t>im</a:t>
            </a:r>
            <a:r>
              <a:rPr lang="nl-NL" b="0" u="none" dirty="0"/>
              <a:t> </a:t>
            </a:r>
            <a:r>
              <a:rPr lang="nl-NL" b="0" u="none" dirty="0" err="1"/>
              <a:t>gesamten</a:t>
            </a:r>
            <a:r>
              <a:rPr lang="nl-NL" b="0" u="none" dirty="0"/>
              <a:t> </a:t>
            </a:r>
            <a:r>
              <a:rPr lang="nl-NL" b="0" u="none" dirty="0" err="1"/>
              <a:t>Körper</a:t>
            </a:r>
            <a:r>
              <a:rPr lang="nl-NL" b="0" u="none" dirty="0"/>
              <a:t> </a:t>
            </a:r>
            <a:r>
              <a:rPr lang="nl-NL" b="0" u="none" dirty="0" err="1"/>
              <a:t>führen</a:t>
            </a:r>
            <a:r>
              <a:rPr lang="nl-NL" b="0" u="none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3342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/>
              <a:t>TIPP! </a:t>
            </a:r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die </a:t>
            </a:r>
            <a:r>
              <a:rPr lang="nl-NL" b="0" dirty="0" err="1"/>
              <a:t>Teilnehmer</a:t>
            </a:r>
            <a:r>
              <a:rPr lang="nl-NL" b="0" dirty="0"/>
              <a:t>, ob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Erfahrung</a:t>
            </a:r>
            <a:r>
              <a:rPr lang="nl-NL" b="0" dirty="0"/>
              <a:t> </a:t>
            </a:r>
            <a:r>
              <a:rPr lang="nl-NL" b="0" dirty="0" err="1"/>
              <a:t>mit</a:t>
            </a:r>
            <a:r>
              <a:rPr lang="nl-NL" b="0" dirty="0"/>
              <a:t> </a:t>
            </a:r>
            <a:r>
              <a:rPr lang="nl-NL" b="0" dirty="0" err="1"/>
              <a:t>Rückenschmerzen</a:t>
            </a:r>
            <a:r>
              <a:rPr lang="nl-NL" b="0" dirty="0"/>
              <a:t> </a:t>
            </a:r>
            <a:r>
              <a:rPr lang="nl-NL" b="0" dirty="0" err="1"/>
              <a:t>haben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ob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etwas</a:t>
            </a:r>
            <a:r>
              <a:rPr lang="nl-NL" b="0" dirty="0"/>
              <a:t> </a:t>
            </a:r>
            <a:r>
              <a:rPr lang="nl-NL" b="0" dirty="0" err="1"/>
              <a:t>dazu</a:t>
            </a:r>
            <a:r>
              <a:rPr lang="nl-NL" b="0" dirty="0"/>
              <a:t> sagen </a:t>
            </a:r>
            <a:r>
              <a:rPr lang="nl-NL" b="0" dirty="0" err="1"/>
              <a:t>möchten</a:t>
            </a:r>
            <a:r>
              <a:rPr lang="nl-NL" b="0" dirty="0"/>
              <a:t> (</a:t>
            </a:r>
            <a:r>
              <a:rPr lang="nl-NL" b="0" dirty="0" err="1"/>
              <a:t>Ursache</a:t>
            </a:r>
            <a:r>
              <a:rPr lang="nl-NL" b="0" dirty="0"/>
              <a:t>, </a:t>
            </a:r>
            <a:r>
              <a:rPr lang="nl-NL" b="0" dirty="0" err="1"/>
              <a:t>Behandlung</a:t>
            </a:r>
            <a:r>
              <a:rPr lang="nl-NL" b="0" dirty="0"/>
              <a:t>, </a:t>
            </a:r>
            <a:r>
              <a:rPr lang="nl-NL" b="0" dirty="0" err="1"/>
              <a:t>Erkenntnisse</a:t>
            </a:r>
            <a:r>
              <a:rPr lang="nl-NL" b="0" dirty="0"/>
              <a:t>, was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jetzt</a:t>
            </a:r>
            <a:r>
              <a:rPr lang="nl-NL" b="0" dirty="0"/>
              <a:t> anders </a:t>
            </a:r>
            <a:r>
              <a:rPr lang="nl-NL" b="0" dirty="0" err="1"/>
              <a:t>machen</a:t>
            </a:r>
            <a:r>
              <a:rPr lang="nl-NL" b="0" dirty="0"/>
              <a:t>).</a:t>
            </a:r>
          </a:p>
          <a:p>
            <a:endParaRPr lang="nl-NL" b="0" dirty="0"/>
          </a:p>
          <a:p>
            <a:r>
              <a:rPr lang="nl-NL" b="0" dirty="0" err="1"/>
              <a:t>Anleitung</a:t>
            </a:r>
            <a:endParaRPr lang="nl-NL" b="0" dirty="0"/>
          </a:p>
          <a:p>
            <a:r>
              <a:rPr lang="nl-NL" b="0" dirty="0" err="1"/>
              <a:t>Wir</a:t>
            </a:r>
            <a:r>
              <a:rPr lang="nl-NL" b="0" dirty="0"/>
              <a:t> </a:t>
            </a:r>
            <a:r>
              <a:rPr lang="nl-NL" b="0" dirty="0" err="1"/>
              <a:t>konzentrieren</a:t>
            </a:r>
            <a:r>
              <a:rPr lang="nl-NL" b="0" dirty="0"/>
              <a:t> </a:t>
            </a:r>
            <a:r>
              <a:rPr lang="nl-NL" b="0" dirty="0" err="1"/>
              <a:t>uns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</a:t>
            </a:r>
            <a:r>
              <a:rPr lang="nl-NL" b="0" dirty="0" err="1"/>
              <a:t>einen</a:t>
            </a:r>
            <a:r>
              <a:rPr lang="nl-NL" b="0" dirty="0"/>
              <a:t> </a:t>
            </a:r>
            <a:r>
              <a:rPr lang="nl-NL" b="0" dirty="0" err="1"/>
              <a:t>wichtigen</a:t>
            </a:r>
            <a:r>
              <a:rPr lang="nl-NL" b="0" dirty="0"/>
              <a:t> </a:t>
            </a:r>
            <a:r>
              <a:rPr lang="nl-NL" b="0" dirty="0" err="1"/>
              <a:t>Körperteil</a:t>
            </a:r>
            <a:r>
              <a:rPr lang="nl-NL" b="0" dirty="0"/>
              <a:t>, in </a:t>
            </a:r>
            <a:r>
              <a:rPr lang="nl-NL" b="0" dirty="0" err="1"/>
              <a:t>dem</a:t>
            </a:r>
            <a:r>
              <a:rPr lang="nl-NL" b="0" dirty="0"/>
              <a:t> </a:t>
            </a:r>
            <a:r>
              <a:rPr lang="nl-NL" b="0" dirty="0" err="1"/>
              <a:t>Schmerzen</a:t>
            </a:r>
            <a:r>
              <a:rPr lang="nl-NL" b="0" dirty="0"/>
              <a:t> </a:t>
            </a:r>
            <a:r>
              <a:rPr lang="nl-NL" b="0" dirty="0" err="1"/>
              <a:t>häufig</a:t>
            </a:r>
            <a:r>
              <a:rPr lang="nl-NL" b="0" dirty="0"/>
              <a:t> </a:t>
            </a:r>
            <a:r>
              <a:rPr lang="nl-NL" b="0" dirty="0" err="1"/>
              <a:t>auftreten</a:t>
            </a:r>
            <a:r>
              <a:rPr lang="nl-NL" b="0" dirty="0"/>
              <a:t>: den </a:t>
            </a:r>
            <a:r>
              <a:rPr lang="nl-NL" b="0" dirty="0" err="1"/>
              <a:t>Rücken</a:t>
            </a:r>
            <a:r>
              <a:rPr lang="nl-NL" b="0" dirty="0"/>
              <a:t>!</a:t>
            </a:r>
          </a:p>
          <a:p>
            <a:r>
              <a:rPr lang="nl-NL" b="0" dirty="0"/>
              <a:t>Der </a:t>
            </a:r>
            <a:r>
              <a:rPr lang="nl-NL" b="0" dirty="0" err="1"/>
              <a:t>Rücken</a:t>
            </a:r>
            <a:r>
              <a:rPr lang="nl-NL" b="0" dirty="0"/>
              <a:t>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der </a:t>
            </a:r>
            <a:r>
              <a:rPr lang="nl-NL" b="0" dirty="0" err="1"/>
              <a:t>Wirbelsäule</a:t>
            </a:r>
            <a:r>
              <a:rPr lang="nl-NL" b="0" dirty="0"/>
              <a:t>, </a:t>
            </a:r>
            <a:r>
              <a:rPr lang="nl-NL" b="0" dirty="0" err="1"/>
              <a:t>auch</a:t>
            </a:r>
            <a:r>
              <a:rPr lang="nl-NL" b="0" dirty="0"/>
              <a:t> </a:t>
            </a:r>
            <a:r>
              <a:rPr lang="nl-NL" b="0" dirty="0" err="1"/>
              <a:t>Rückgrat</a:t>
            </a:r>
            <a:r>
              <a:rPr lang="nl-NL" b="0" dirty="0"/>
              <a:t> </a:t>
            </a:r>
            <a:r>
              <a:rPr lang="nl-NL" b="0" dirty="0" err="1"/>
              <a:t>genannt</a:t>
            </a:r>
            <a:r>
              <a:rPr lang="nl-NL" b="0" dirty="0"/>
              <a:t>. </a:t>
            </a:r>
            <a:r>
              <a:rPr lang="nl-NL" b="0" dirty="0" err="1"/>
              <a:t>Diese</a:t>
            </a:r>
            <a:r>
              <a:rPr lang="nl-NL" b="0" dirty="0"/>
              <a:t> </a:t>
            </a:r>
            <a:r>
              <a:rPr lang="nl-NL" b="0" dirty="0" err="1"/>
              <a:t>komplexe</a:t>
            </a:r>
            <a:r>
              <a:rPr lang="nl-NL" b="0" dirty="0"/>
              <a:t> </a:t>
            </a:r>
            <a:r>
              <a:rPr lang="nl-NL" b="0" dirty="0" err="1"/>
              <a:t>Struktur</a:t>
            </a:r>
            <a:r>
              <a:rPr lang="nl-NL" b="0" dirty="0"/>
              <a:t>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33 </a:t>
            </a:r>
            <a:r>
              <a:rPr lang="nl-NL" b="0" dirty="0" err="1"/>
              <a:t>übereinander</a:t>
            </a:r>
            <a:r>
              <a:rPr lang="nl-NL" b="0" dirty="0"/>
              <a:t> </a:t>
            </a:r>
            <a:r>
              <a:rPr lang="nl-NL" b="0" dirty="0" err="1"/>
              <a:t>angeordneten</a:t>
            </a:r>
            <a:r>
              <a:rPr lang="nl-NL" b="0" dirty="0"/>
              <a:t> </a:t>
            </a:r>
            <a:r>
              <a:rPr lang="nl-NL" b="0" dirty="0" err="1"/>
              <a:t>Wirbeln</a:t>
            </a:r>
            <a:r>
              <a:rPr lang="nl-NL" b="0" dirty="0"/>
              <a:t>, die </a:t>
            </a:r>
            <a:r>
              <a:rPr lang="nl-NL" b="0" dirty="0" err="1"/>
              <a:t>durch</a:t>
            </a:r>
            <a:r>
              <a:rPr lang="nl-NL" b="0" dirty="0"/>
              <a:t> </a:t>
            </a:r>
            <a:r>
              <a:rPr lang="nl-NL" b="0" dirty="0" err="1"/>
              <a:t>Gelenke</a:t>
            </a:r>
            <a:r>
              <a:rPr lang="nl-NL" b="0" dirty="0"/>
              <a:t>, </a:t>
            </a:r>
            <a:r>
              <a:rPr lang="nl-NL" b="0" dirty="0" err="1"/>
              <a:t>Bänder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Muskeln</a:t>
            </a:r>
            <a:r>
              <a:rPr lang="nl-NL" b="0" dirty="0"/>
              <a:t> </a:t>
            </a:r>
            <a:r>
              <a:rPr lang="nl-NL" b="0" dirty="0" err="1"/>
              <a:t>miteinander</a:t>
            </a:r>
            <a:r>
              <a:rPr lang="nl-NL" b="0" dirty="0"/>
              <a:t> </a:t>
            </a:r>
            <a:r>
              <a:rPr lang="nl-NL" b="0" dirty="0" err="1"/>
              <a:t>verbunden</a:t>
            </a:r>
            <a:r>
              <a:rPr lang="nl-NL" b="0" dirty="0"/>
              <a:t> </a:t>
            </a:r>
            <a:r>
              <a:rPr lang="nl-NL" b="0" dirty="0" err="1"/>
              <a:t>sind</a:t>
            </a:r>
            <a:r>
              <a:rPr lang="nl-NL" b="0" dirty="0"/>
              <a:t>. </a:t>
            </a:r>
            <a:r>
              <a:rPr lang="nl-NL" b="0" dirty="0" err="1"/>
              <a:t>Sie</a:t>
            </a:r>
            <a:r>
              <a:rPr lang="nl-NL" b="0" dirty="0"/>
              <a:t> dient als </a:t>
            </a:r>
            <a:r>
              <a:rPr lang="nl-NL" b="0" dirty="0" err="1"/>
              <a:t>zentrale</a:t>
            </a:r>
            <a:r>
              <a:rPr lang="nl-NL" b="0" dirty="0"/>
              <a:t> </a:t>
            </a:r>
            <a:r>
              <a:rPr lang="nl-NL" b="0" dirty="0" err="1"/>
              <a:t>Stützstruktur</a:t>
            </a:r>
            <a:r>
              <a:rPr lang="nl-NL" b="0" dirty="0"/>
              <a:t> </a:t>
            </a:r>
            <a:r>
              <a:rPr lang="nl-NL" b="0" dirty="0" err="1"/>
              <a:t>unseres</a:t>
            </a:r>
            <a:r>
              <a:rPr lang="nl-NL" b="0" dirty="0"/>
              <a:t> </a:t>
            </a:r>
            <a:r>
              <a:rPr lang="nl-NL" b="0" dirty="0" err="1"/>
              <a:t>Skeletts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schützt</a:t>
            </a:r>
            <a:r>
              <a:rPr lang="nl-NL" b="0" dirty="0"/>
              <a:t> das </a:t>
            </a:r>
            <a:r>
              <a:rPr lang="nl-NL" b="0" dirty="0" err="1"/>
              <a:t>Rückenmark</a:t>
            </a:r>
            <a:r>
              <a:rPr lang="nl-NL" b="0" dirty="0"/>
              <a:t>, das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Wirbelkanal</a:t>
            </a:r>
            <a:r>
              <a:rPr lang="nl-NL" b="0" dirty="0"/>
              <a:t> </a:t>
            </a:r>
            <a:r>
              <a:rPr lang="nl-NL" b="0" dirty="0" err="1"/>
              <a:t>verläuft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/>
              <a:t>Die </a:t>
            </a:r>
            <a:r>
              <a:rPr lang="nl-NL" b="0" dirty="0" err="1"/>
              <a:t>Wirbelsäule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in </a:t>
            </a:r>
            <a:r>
              <a:rPr lang="nl-NL" b="0" dirty="0" err="1"/>
              <a:t>mehrere</a:t>
            </a:r>
            <a:r>
              <a:rPr lang="nl-NL" b="0" dirty="0"/>
              <a:t> </a:t>
            </a:r>
            <a:r>
              <a:rPr lang="nl-NL" b="0" dirty="0" err="1"/>
              <a:t>Segmente</a:t>
            </a:r>
            <a:r>
              <a:rPr lang="nl-NL" b="0" dirty="0"/>
              <a:t> </a:t>
            </a:r>
            <a:r>
              <a:rPr lang="nl-NL" b="0" dirty="0" err="1"/>
              <a:t>unterteilt</a:t>
            </a:r>
            <a:r>
              <a:rPr lang="nl-NL" b="0" dirty="0"/>
              <a:t>, </a:t>
            </a:r>
            <a:r>
              <a:rPr lang="nl-NL" b="0" dirty="0" err="1"/>
              <a:t>darunter</a:t>
            </a:r>
            <a:r>
              <a:rPr lang="nl-NL" b="0" dirty="0"/>
              <a:t>:</a:t>
            </a:r>
          </a:p>
          <a:p>
            <a:r>
              <a:rPr lang="nl-NL" b="0" dirty="0" err="1"/>
              <a:t>Halswirbelsäule</a:t>
            </a:r>
            <a:r>
              <a:rPr lang="nl-NL" b="0" dirty="0"/>
              <a:t> (</a:t>
            </a:r>
            <a:r>
              <a:rPr lang="nl-NL" b="0" dirty="0" err="1"/>
              <a:t>Nacken</a:t>
            </a:r>
            <a:r>
              <a:rPr lang="nl-NL" b="0" dirty="0"/>
              <a:t>):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7 </a:t>
            </a:r>
            <a:r>
              <a:rPr lang="nl-NL" b="0" dirty="0" err="1"/>
              <a:t>Wirbeln</a:t>
            </a:r>
            <a:r>
              <a:rPr lang="nl-NL" b="0" dirty="0"/>
              <a:t> (C1 bis C7).</a:t>
            </a:r>
          </a:p>
          <a:p>
            <a:r>
              <a:rPr lang="nl-NL" b="0" dirty="0" err="1"/>
              <a:t>Brustwirbelsäule</a:t>
            </a:r>
            <a:r>
              <a:rPr lang="nl-NL" b="0" dirty="0"/>
              <a:t> (Brust):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12 </a:t>
            </a:r>
            <a:r>
              <a:rPr lang="nl-NL" b="0" dirty="0" err="1"/>
              <a:t>Wirbeln</a:t>
            </a:r>
            <a:r>
              <a:rPr lang="nl-NL" b="0" dirty="0"/>
              <a:t> (T1 bis T12).</a:t>
            </a:r>
          </a:p>
          <a:p>
            <a:r>
              <a:rPr lang="nl-NL" b="0" dirty="0" err="1"/>
              <a:t>Lendenwirbelsäule</a:t>
            </a:r>
            <a:r>
              <a:rPr lang="nl-NL" b="0" dirty="0"/>
              <a:t> (</a:t>
            </a:r>
            <a:r>
              <a:rPr lang="nl-NL" b="0" dirty="0" err="1"/>
              <a:t>unterer</a:t>
            </a:r>
            <a:r>
              <a:rPr lang="nl-NL" b="0" dirty="0"/>
              <a:t> </a:t>
            </a:r>
            <a:r>
              <a:rPr lang="nl-NL" b="0" dirty="0" err="1"/>
              <a:t>Rücken</a:t>
            </a:r>
            <a:r>
              <a:rPr lang="nl-NL" b="0" dirty="0"/>
              <a:t>):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5 </a:t>
            </a:r>
            <a:r>
              <a:rPr lang="nl-NL" b="0" dirty="0" err="1"/>
              <a:t>Wirbeln</a:t>
            </a:r>
            <a:r>
              <a:rPr lang="nl-NL" b="0" dirty="0"/>
              <a:t> (L1 bis L5).</a:t>
            </a:r>
          </a:p>
          <a:p>
            <a:endParaRPr lang="nl-NL" b="0" dirty="0"/>
          </a:p>
          <a:p>
            <a:r>
              <a:rPr lang="nl-NL" b="0" dirty="0" err="1"/>
              <a:t>Kreuzbein</a:t>
            </a:r>
            <a:r>
              <a:rPr lang="nl-NL" b="0" dirty="0"/>
              <a:t> (</a:t>
            </a:r>
            <a:r>
              <a:rPr lang="nl-NL" b="0" dirty="0" err="1"/>
              <a:t>Sacralwirbelsäule</a:t>
            </a:r>
            <a:r>
              <a:rPr lang="nl-NL" b="0" dirty="0"/>
              <a:t>):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5 </a:t>
            </a:r>
            <a:r>
              <a:rPr lang="nl-NL" b="0" dirty="0" err="1"/>
              <a:t>miteinander</a:t>
            </a:r>
            <a:r>
              <a:rPr lang="nl-NL" b="0" dirty="0"/>
              <a:t> </a:t>
            </a:r>
            <a:r>
              <a:rPr lang="nl-NL" b="0" dirty="0" err="1"/>
              <a:t>verwachsenen</a:t>
            </a:r>
            <a:r>
              <a:rPr lang="nl-NL" b="0" dirty="0"/>
              <a:t> </a:t>
            </a:r>
            <a:r>
              <a:rPr lang="nl-NL" b="0" dirty="0" err="1"/>
              <a:t>Wirbeln</a:t>
            </a:r>
            <a:r>
              <a:rPr lang="nl-NL" b="0" dirty="0"/>
              <a:t> (S1 bis S5).</a:t>
            </a:r>
          </a:p>
          <a:p>
            <a:r>
              <a:rPr lang="nl-NL" b="0" dirty="0" err="1"/>
              <a:t>Steißbein</a:t>
            </a:r>
            <a:r>
              <a:rPr lang="nl-NL" b="0" dirty="0"/>
              <a:t> (</a:t>
            </a:r>
            <a:r>
              <a:rPr lang="nl-NL" b="0" dirty="0" err="1"/>
              <a:t>Coccygealwirbelsäule</a:t>
            </a:r>
            <a:r>
              <a:rPr lang="nl-NL" b="0" dirty="0"/>
              <a:t>):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3 bis 5 </a:t>
            </a:r>
            <a:r>
              <a:rPr lang="nl-NL" b="0" dirty="0" err="1"/>
              <a:t>miteinander</a:t>
            </a:r>
            <a:r>
              <a:rPr lang="nl-NL" b="0" dirty="0"/>
              <a:t> </a:t>
            </a:r>
            <a:r>
              <a:rPr lang="nl-NL" b="0" dirty="0" err="1"/>
              <a:t>verwachsenen</a:t>
            </a:r>
            <a:r>
              <a:rPr lang="nl-NL" b="0" dirty="0"/>
              <a:t> </a:t>
            </a:r>
            <a:r>
              <a:rPr lang="nl-NL" b="0" dirty="0" err="1"/>
              <a:t>Wirbeln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Unser</a:t>
            </a:r>
            <a:r>
              <a:rPr lang="nl-NL" b="0" dirty="0"/>
              <a:t> </a:t>
            </a:r>
            <a:r>
              <a:rPr lang="nl-NL" b="0" dirty="0" err="1"/>
              <a:t>Rücken</a:t>
            </a:r>
            <a:r>
              <a:rPr lang="nl-NL" b="0" dirty="0"/>
              <a:t> (</a:t>
            </a:r>
            <a:r>
              <a:rPr lang="nl-NL" b="0" dirty="0" err="1"/>
              <a:t>oder</a:t>
            </a:r>
            <a:r>
              <a:rPr lang="nl-NL" b="0" dirty="0"/>
              <a:t> </a:t>
            </a:r>
            <a:r>
              <a:rPr lang="nl-NL" b="0" dirty="0" err="1"/>
              <a:t>unsere</a:t>
            </a:r>
            <a:r>
              <a:rPr lang="nl-NL" b="0" dirty="0"/>
              <a:t> </a:t>
            </a:r>
            <a:r>
              <a:rPr lang="nl-NL" b="0" dirty="0" err="1"/>
              <a:t>Wirbelsäule</a:t>
            </a:r>
            <a:r>
              <a:rPr lang="nl-NL" b="0" dirty="0"/>
              <a:t>) </a:t>
            </a:r>
            <a:r>
              <a:rPr lang="nl-NL" b="0" dirty="0" err="1"/>
              <a:t>ist</a:t>
            </a:r>
            <a:r>
              <a:rPr lang="nl-NL" b="0" dirty="0"/>
              <a:t> nicht gerade, </a:t>
            </a:r>
            <a:r>
              <a:rPr lang="nl-NL" b="0" dirty="0" err="1"/>
              <a:t>sondern</a:t>
            </a:r>
            <a:r>
              <a:rPr lang="nl-NL" b="0" dirty="0"/>
              <a:t> hat </a:t>
            </a:r>
            <a:r>
              <a:rPr lang="nl-NL" b="0" dirty="0" err="1"/>
              <a:t>eine</a:t>
            </a:r>
            <a:r>
              <a:rPr lang="nl-NL" b="0" dirty="0"/>
              <a:t> S-Form (</a:t>
            </a:r>
            <a:r>
              <a:rPr lang="nl-NL" b="0" dirty="0" err="1"/>
              <a:t>siehe</a:t>
            </a:r>
            <a:r>
              <a:rPr lang="nl-NL" b="0" dirty="0"/>
              <a:t> </a:t>
            </a:r>
            <a:r>
              <a:rPr lang="nl-NL" b="0" dirty="0" err="1"/>
              <a:t>Seitenansicht</a:t>
            </a:r>
            <a:r>
              <a:rPr lang="nl-NL" b="0" dirty="0"/>
              <a:t>). </a:t>
            </a:r>
            <a:r>
              <a:rPr lang="nl-NL" b="0" dirty="0" err="1"/>
              <a:t>Dadurch</a:t>
            </a:r>
            <a:r>
              <a:rPr lang="nl-NL" b="0" dirty="0"/>
              <a:t> liegen die </a:t>
            </a:r>
            <a:r>
              <a:rPr lang="nl-NL" b="0" dirty="0" err="1"/>
              <a:t>Wirbel</a:t>
            </a:r>
            <a:r>
              <a:rPr lang="nl-NL" b="0" dirty="0"/>
              <a:t> </a:t>
            </a:r>
            <a:r>
              <a:rPr lang="nl-NL" b="0" dirty="0" err="1"/>
              <a:t>optimal</a:t>
            </a:r>
            <a:r>
              <a:rPr lang="nl-NL" b="0" dirty="0"/>
              <a:t> </a:t>
            </a:r>
            <a:r>
              <a:rPr lang="nl-NL" b="0" dirty="0" err="1"/>
              <a:t>übereinander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verhindern</a:t>
            </a:r>
            <a:r>
              <a:rPr lang="nl-NL" b="0" dirty="0"/>
              <a:t>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die </a:t>
            </a:r>
            <a:r>
              <a:rPr lang="nl-NL" b="0" dirty="0" err="1"/>
              <a:t>Bandscheiben</a:t>
            </a:r>
            <a:r>
              <a:rPr lang="nl-NL" b="0" dirty="0"/>
              <a:t>.</a:t>
            </a:r>
          </a:p>
          <a:p>
            <a:r>
              <a:rPr lang="nl-NL" b="0" dirty="0" err="1"/>
              <a:t>Verhindern</a:t>
            </a:r>
            <a:r>
              <a:rPr lang="nl-NL" b="0" dirty="0"/>
              <a:t> </a:t>
            </a:r>
            <a:r>
              <a:rPr lang="nl-NL" b="0" dirty="0" err="1"/>
              <a:t>wir</a:t>
            </a:r>
            <a:r>
              <a:rPr lang="nl-NL" b="0" dirty="0"/>
              <a:t> </a:t>
            </a:r>
            <a:r>
              <a:rPr lang="nl-NL" b="0" dirty="0" err="1"/>
              <a:t>diese</a:t>
            </a:r>
            <a:r>
              <a:rPr lang="nl-NL" b="0" dirty="0"/>
              <a:t> </a:t>
            </a:r>
            <a:r>
              <a:rPr lang="nl-NL" b="0" dirty="0" err="1"/>
              <a:t>natürliche</a:t>
            </a:r>
            <a:r>
              <a:rPr lang="nl-NL" b="0" dirty="0"/>
              <a:t> </a:t>
            </a:r>
            <a:r>
              <a:rPr lang="nl-NL" b="0" dirty="0" err="1"/>
              <a:t>Krümmung</a:t>
            </a:r>
            <a:r>
              <a:rPr lang="nl-NL" b="0" dirty="0"/>
              <a:t>, </a:t>
            </a:r>
            <a:r>
              <a:rPr lang="nl-NL" b="0" dirty="0" err="1"/>
              <a:t>entsteht</a:t>
            </a:r>
            <a:r>
              <a:rPr lang="nl-NL" b="0" dirty="0"/>
              <a:t> </a:t>
            </a:r>
            <a:r>
              <a:rPr lang="nl-NL" b="0" dirty="0" err="1"/>
              <a:t>zusätzlicher</a:t>
            </a:r>
            <a:r>
              <a:rPr lang="nl-NL" b="0" dirty="0"/>
              <a:t>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die </a:t>
            </a:r>
            <a:r>
              <a:rPr lang="nl-NL" b="0" dirty="0" err="1"/>
              <a:t>Bandscheiben</a:t>
            </a:r>
            <a:r>
              <a:rPr lang="nl-NL" b="0" dirty="0"/>
              <a:t>. </a:t>
            </a:r>
            <a:r>
              <a:rPr lang="nl-NL" b="0" dirty="0" err="1"/>
              <a:t>Länger</a:t>
            </a:r>
            <a:r>
              <a:rPr lang="nl-NL" b="0" dirty="0"/>
              <a:t> </a:t>
            </a:r>
            <a:r>
              <a:rPr lang="nl-NL" b="0" dirty="0" err="1"/>
              <a:t>anhaltender</a:t>
            </a:r>
            <a:r>
              <a:rPr lang="nl-NL" b="0" dirty="0"/>
              <a:t>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kann</a:t>
            </a:r>
            <a:r>
              <a:rPr lang="nl-NL" b="0" dirty="0"/>
              <a:t>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einem</a:t>
            </a:r>
            <a:r>
              <a:rPr lang="nl-NL" b="0" dirty="0"/>
              <a:t> </a:t>
            </a:r>
            <a:r>
              <a:rPr lang="nl-NL" b="0" dirty="0" err="1"/>
              <a:t>Bruch</a:t>
            </a:r>
            <a:r>
              <a:rPr lang="nl-NL" b="0" dirty="0"/>
              <a:t> der </a:t>
            </a:r>
            <a:r>
              <a:rPr lang="nl-NL" b="0" dirty="0" err="1"/>
              <a:t>Bandscheiben</a:t>
            </a:r>
            <a:r>
              <a:rPr lang="nl-NL" b="0" dirty="0"/>
              <a:t> </a:t>
            </a:r>
            <a:r>
              <a:rPr lang="nl-NL" b="0" dirty="0" err="1"/>
              <a:t>führen</a:t>
            </a:r>
            <a:r>
              <a:rPr lang="nl-NL" b="0" dirty="0"/>
              <a:t>, </a:t>
            </a:r>
            <a:r>
              <a:rPr lang="nl-NL" b="0" dirty="0" err="1"/>
              <a:t>wodurch</a:t>
            </a:r>
            <a:r>
              <a:rPr lang="nl-NL" b="0" dirty="0"/>
              <a:t> </a:t>
            </a:r>
            <a:r>
              <a:rPr lang="nl-NL" b="0" dirty="0" err="1"/>
              <a:t>sich</a:t>
            </a:r>
            <a:r>
              <a:rPr lang="nl-NL" b="0" dirty="0"/>
              <a:t> der </a:t>
            </a:r>
            <a:r>
              <a:rPr lang="nl-NL" b="0" dirty="0" err="1"/>
              <a:t>weiche</a:t>
            </a:r>
            <a:r>
              <a:rPr lang="nl-NL" b="0" dirty="0"/>
              <a:t> </a:t>
            </a:r>
            <a:r>
              <a:rPr lang="nl-NL" b="0" dirty="0" err="1"/>
              <a:t>Innenteil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</a:t>
            </a:r>
            <a:r>
              <a:rPr lang="nl-NL" b="0" dirty="0" err="1"/>
              <a:t>außen</a:t>
            </a:r>
            <a:r>
              <a:rPr lang="nl-NL" b="0" dirty="0"/>
              <a:t> </a:t>
            </a:r>
            <a:r>
              <a:rPr lang="nl-NL" b="0" dirty="0" err="1"/>
              <a:t>wölbt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991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r>
              <a:rPr lang="nl-NL" dirty="0"/>
              <a:t>: </a:t>
            </a:r>
            <a:r>
              <a:rPr lang="nl-NL" dirty="0" err="1"/>
              <a:t>Fragen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die </a:t>
            </a:r>
            <a:r>
              <a:rPr lang="nl-NL" dirty="0" err="1"/>
              <a:t>Teilnehmer</a:t>
            </a:r>
            <a:r>
              <a:rPr lang="nl-NL" dirty="0"/>
              <a:t>, ob </a:t>
            </a:r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 </a:t>
            </a:r>
            <a:r>
              <a:rPr lang="nl-NL" dirty="0" err="1"/>
              <a:t>grundsätzlich</a:t>
            </a:r>
            <a:r>
              <a:rPr lang="nl-NL" dirty="0"/>
              <a:t> </a:t>
            </a:r>
            <a:r>
              <a:rPr lang="nl-NL" dirty="0" err="1"/>
              <a:t>schlecht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den </a:t>
            </a:r>
            <a:r>
              <a:rPr lang="nl-NL" dirty="0" err="1"/>
              <a:t>Körper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Antwort</a:t>
            </a:r>
            <a:r>
              <a:rPr lang="nl-NL" dirty="0"/>
              <a:t>: 2</a:t>
            </a:r>
          </a:p>
          <a:p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notwendig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eine</a:t>
            </a:r>
            <a:r>
              <a:rPr lang="nl-NL" dirty="0"/>
              <a:t> </a:t>
            </a:r>
            <a:r>
              <a:rPr lang="nl-NL" dirty="0" err="1"/>
              <a:t>gute</a:t>
            </a:r>
            <a:r>
              <a:rPr lang="nl-NL" dirty="0"/>
              <a:t> </a:t>
            </a:r>
            <a:r>
              <a:rPr lang="nl-NL" dirty="0" err="1"/>
              <a:t>Funktion</a:t>
            </a:r>
            <a:r>
              <a:rPr lang="nl-NL" dirty="0"/>
              <a:t>. </a:t>
            </a:r>
            <a:r>
              <a:rPr lang="nl-NL" dirty="0" err="1"/>
              <a:t>Probleme</a:t>
            </a:r>
            <a:r>
              <a:rPr lang="nl-NL" dirty="0"/>
              <a:t> </a:t>
            </a:r>
            <a:r>
              <a:rPr lang="nl-NL" dirty="0" err="1"/>
              <a:t>entstehen</a:t>
            </a:r>
            <a:r>
              <a:rPr lang="nl-NL" dirty="0"/>
              <a:t> </a:t>
            </a:r>
            <a:r>
              <a:rPr lang="nl-NL" dirty="0" err="1"/>
              <a:t>durch</a:t>
            </a:r>
            <a:r>
              <a:rPr lang="nl-NL" dirty="0"/>
              <a:t> </a:t>
            </a:r>
            <a:r>
              <a:rPr lang="nl-NL" dirty="0" err="1"/>
              <a:t>Über</a:t>
            </a:r>
            <a:r>
              <a:rPr lang="nl-NL" dirty="0"/>
              <a:t>- </a:t>
            </a:r>
            <a:r>
              <a:rPr lang="nl-NL" dirty="0" err="1"/>
              <a:t>oder</a:t>
            </a:r>
            <a:r>
              <a:rPr lang="nl-NL" dirty="0"/>
              <a:t> </a:t>
            </a:r>
            <a:r>
              <a:rPr lang="nl-NL" dirty="0" err="1"/>
              <a:t>Unterbelastung</a:t>
            </a:r>
            <a:r>
              <a:rPr lang="nl-NL" dirty="0"/>
              <a:t>.</a:t>
            </a:r>
          </a:p>
          <a:p>
            <a:r>
              <a:rPr lang="nl-NL" dirty="0" err="1"/>
              <a:t>Wenn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unseren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 nicht belasten, </a:t>
            </a:r>
            <a:r>
              <a:rPr lang="nl-NL" dirty="0" err="1"/>
              <a:t>funktionieren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nicht gut. Denken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zum</a:t>
            </a:r>
            <a:r>
              <a:rPr lang="nl-NL" dirty="0"/>
              <a:t> Beispiel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einen</a:t>
            </a:r>
            <a:r>
              <a:rPr lang="nl-NL" dirty="0"/>
              <a:t> Astronauten: Er </a:t>
            </a:r>
            <a:r>
              <a:rPr lang="nl-NL" dirty="0" err="1"/>
              <a:t>belastet</a:t>
            </a:r>
            <a:r>
              <a:rPr lang="nl-NL" dirty="0"/>
              <a:t> </a:t>
            </a:r>
            <a:r>
              <a:rPr lang="nl-NL" dirty="0" err="1"/>
              <a:t>einen</a:t>
            </a:r>
            <a:r>
              <a:rPr lang="nl-NL" dirty="0"/>
              <a:t> </a:t>
            </a:r>
            <a:r>
              <a:rPr lang="nl-NL" dirty="0" err="1"/>
              <a:t>großen</a:t>
            </a:r>
            <a:r>
              <a:rPr lang="nl-NL" dirty="0"/>
              <a:t> Teil </a:t>
            </a:r>
            <a:r>
              <a:rPr lang="nl-NL" dirty="0" err="1"/>
              <a:t>seines</a:t>
            </a:r>
            <a:r>
              <a:rPr lang="nl-NL" dirty="0"/>
              <a:t> </a:t>
            </a:r>
            <a:r>
              <a:rPr lang="nl-NL" dirty="0" err="1"/>
              <a:t>Körpers</a:t>
            </a:r>
            <a:r>
              <a:rPr lang="nl-NL" dirty="0"/>
              <a:t> </a:t>
            </a:r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Weltraum</a:t>
            </a:r>
            <a:r>
              <a:rPr lang="nl-NL" dirty="0"/>
              <a:t> nicht. </a:t>
            </a:r>
            <a:r>
              <a:rPr lang="nl-NL" dirty="0" err="1"/>
              <a:t>Aufgrund</a:t>
            </a:r>
            <a:r>
              <a:rPr lang="nl-NL" dirty="0"/>
              <a:t> der </a:t>
            </a:r>
            <a:r>
              <a:rPr lang="nl-NL" dirty="0" err="1"/>
              <a:t>Schwerelosigkeit</a:t>
            </a:r>
            <a:r>
              <a:rPr lang="nl-NL" dirty="0"/>
              <a:t> </a:t>
            </a:r>
            <a:r>
              <a:rPr lang="nl-NL" dirty="0" err="1"/>
              <a:t>sind</a:t>
            </a:r>
            <a:r>
              <a:rPr lang="nl-NL" dirty="0"/>
              <a:t> </a:t>
            </a:r>
            <a:r>
              <a:rPr lang="nl-NL" dirty="0" err="1"/>
              <a:t>Knochen</a:t>
            </a:r>
            <a:r>
              <a:rPr lang="nl-NL" dirty="0"/>
              <a:t> </a:t>
            </a:r>
            <a:r>
              <a:rPr lang="nl-NL" dirty="0" err="1"/>
              <a:t>beispielsweise</a:t>
            </a:r>
            <a:r>
              <a:rPr lang="nl-NL" dirty="0"/>
              <a:t> </a:t>
            </a:r>
            <a:r>
              <a:rPr lang="nl-NL" dirty="0" err="1"/>
              <a:t>unnötig</a:t>
            </a:r>
            <a:r>
              <a:rPr lang="nl-NL" dirty="0"/>
              <a:t>. In der </a:t>
            </a:r>
            <a:r>
              <a:rPr lang="nl-NL" dirty="0" err="1"/>
              <a:t>Schwerelosigkeit</a:t>
            </a:r>
            <a:r>
              <a:rPr lang="nl-NL" dirty="0"/>
              <a:t> des </a:t>
            </a:r>
            <a:r>
              <a:rPr lang="nl-NL" dirty="0" err="1"/>
              <a:t>Weltraums</a:t>
            </a:r>
            <a:r>
              <a:rPr lang="nl-NL" dirty="0"/>
              <a:t> </a:t>
            </a:r>
            <a:r>
              <a:rPr lang="nl-NL" dirty="0" err="1"/>
              <a:t>erfahren</a:t>
            </a:r>
            <a:r>
              <a:rPr lang="nl-NL" dirty="0"/>
              <a:t> </a:t>
            </a:r>
            <a:r>
              <a:rPr lang="nl-NL" dirty="0" err="1"/>
              <a:t>unsere</a:t>
            </a:r>
            <a:r>
              <a:rPr lang="nl-NL" dirty="0"/>
              <a:t> </a:t>
            </a:r>
            <a:r>
              <a:rPr lang="nl-NL" dirty="0" err="1"/>
              <a:t>Knochen</a:t>
            </a:r>
            <a:r>
              <a:rPr lang="nl-NL" dirty="0"/>
              <a:t> nicht die normale mechanische </a:t>
            </a:r>
            <a:r>
              <a:rPr lang="nl-NL" dirty="0" err="1"/>
              <a:t>Belastung</a:t>
            </a:r>
            <a:r>
              <a:rPr lang="nl-NL" dirty="0"/>
              <a:t>, die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der </a:t>
            </a:r>
            <a:r>
              <a:rPr lang="nl-NL" dirty="0" err="1"/>
              <a:t>Erde</a:t>
            </a:r>
            <a:r>
              <a:rPr lang="nl-NL" dirty="0"/>
              <a:t> </a:t>
            </a:r>
            <a:r>
              <a:rPr lang="nl-NL" dirty="0" err="1"/>
              <a:t>erfahren</a:t>
            </a:r>
            <a:r>
              <a:rPr lang="nl-NL" dirty="0"/>
              <a:t> </a:t>
            </a:r>
            <a:r>
              <a:rPr lang="nl-NL" dirty="0" err="1"/>
              <a:t>würden</a:t>
            </a:r>
            <a:r>
              <a:rPr lang="nl-NL" dirty="0"/>
              <a:t>. Dies </a:t>
            </a:r>
            <a:r>
              <a:rPr lang="nl-NL" dirty="0" err="1"/>
              <a:t>führt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einer</a:t>
            </a:r>
            <a:r>
              <a:rPr lang="nl-NL" dirty="0"/>
              <a:t> </a:t>
            </a:r>
            <a:r>
              <a:rPr lang="nl-NL" dirty="0" err="1"/>
              <a:t>Abnahme</a:t>
            </a:r>
            <a:r>
              <a:rPr lang="nl-NL" dirty="0"/>
              <a:t> der </a:t>
            </a:r>
            <a:r>
              <a:rPr lang="nl-NL" dirty="0" err="1"/>
              <a:t>Knochendichte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einem</a:t>
            </a:r>
            <a:r>
              <a:rPr lang="nl-NL" dirty="0"/>
              <a:t> </a:t>
            </a:r>
            <a:r>
              <a:rPr lang="nl-NL" dirty="0" err="1"/>
              <a:t>beschleunigten</a:t>
            </a:r>
            <a:r>
              <a:rPr lang="nl-NL" dirty="0"/>
              <a:t> </a:t>
            </a:r>
            <a:r>
              <a:rPr lang="nl-NL" dirty="0" err="1"/>
              <a:t>Verlust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Knochenmasse</a:t>
            </a:r>
            <a:r>
              <a:rPr lang="nl-NL" dirty="0"/>
              <a:t>, der </a:t>
            </a:r>
            <a:r>
              <a:rPr lang="nl-NL" dirty="0" err="1"/>
              <a:t>sogenannten</a:t>
            </a:r>
            <a:r>
              <a:rPr lang="nl-NL" dirty="0"/>
              <a:t> </a:t>
            </a:r>
            <a:r>
              <a:rPr lang="nl-NL" dirty="0" err="1"/>
              <a:t>weltraumbedingten</a:t>
            </a:r>
            <a:r>
              <a:rPr lang="nl-NL" dirty="0"/>
              <a:t> Osteoporose </a:t>
            </a:r>
            <a:r>
              <a:rPr lang="nl-NL" dirty="0" err="1"/>
              <a:t>oder</a:t>
            </a:r>
            <a:r>
              <a:rPr lang="nl-NL" dirty="0"/>
              <a:t> </a:t>
            </a:r>
            <a:r>
              <a:rPr lang="nl-NL" dirty="0" err="1"/>
              <a:t>Knochenresorption</a:t>
            </a:r>
            <a:r>
              <a:rPr lang="nl-NL" dirty="0"/>
              <a:t>. </a:t>
            </a:r>
            <a:r>
              <a:rPr lang="nl-NL" dirty="0" err="1"/>
              <a:t>Mit</a:t>
            </a:r>
            <a:r>
              <a:rPr lang="nl-NL" dirty="0"/>
              <a:t> anderen </a:t>
            </a:r>
            <a:r>
              <a:rPr lang="nl-NL" dirty="0" err="1"/>
              <a:t>Worten</a:t>
            </a:r>
            <a:r>
              <a:rPr lang="nl-NL" dirty="0"/>
              <a:t>: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brauchen</a:t>
            </a:r>
            <a:r>
              <a:rPr lang="nl-NL" dirty="0"/>
              <a:t> </a:t>
            </a:r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, </a:t>
            </a:r>
            <a:r>
              <a:rPr lang="nl-NL" dirty="0" err="1"/>
              <a:t>um</a:t>
            </a:r>
            <a:r>
              <a:rPr lang="nl-NL" dirty="0"/>
              <a:t> </a:t>
            </a:r>
            <a:r>
              <a:rPr lang="nl-NL" dirty="0" err="1"/>
              <a:t>richtig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funktionieren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4165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Anleitung</a:t>
            </a:r>
            <a:endParaRPr lang="nl-NL" b="0" dirty="0"/>
          </a:p>
          <a:p>
            <a:r>
              <a:rPr lang="nl-NL" b="0" dirty="0" err="1"/>
              <a:t>Wenn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Beschwerden</a:t>
            </a:r>
            <a:r>
              <a:rPr lang="nl-NL" b="0" dirty="0"/>
              <a:t> </a:t>
            </a:r>
            <a:r>
              <a:rPr lang="nl-NL" b="0" dirty="0" err="1"/>
              <a:t>haben</a:t>
            </a:r>
            <a:r>
              <a:rPr lang="nl-NL" b="0" dirty="0"/>
              <a:t>, </a:t>
            </a:r>
            <a:r>
              <a:rPr lang="nl-NL" b="0" dirty="0" err="1"/>
              <a:t>besteht</a:t>
            </a:r>
            <a:r>
              <a:rPr lang="nl-NL" b="0" dirty="0"/>
              <a:t> </a:t>
            </a:r>
            <a:r>
              <a:rPr lang="nl-NL" b="0" dirty="0" err="1"/>
              <a:t>ein</a:t>
            </a:r>
            <a:r>
              <a:rPr lang="nl-NL" b="0" dirty="0"/>
              <a:t> </a:t>
            </a:r>
            <a:r>
              <a:rPr lang="nl-NL" b="0" dirty="0" err="1"/>
              <a:t>Ungleichgewicht</a:t>
            </a:r>
            <a:r>
              <a:rPr lang="nl-NL" b="0" dirty="0"/>
              <a:t> </a:t>
            </a:r>
            <a:r>
              <a:rPr lang="nl-NL" b="0" dirty="0" err="1"/>
              <a:t>zwischen</a:t>
            </a:r>
            <a:r>
              <a:rPr lang="nl-NL" b="0" dirty="0"/>
              <a:t> </a:t>
            </a:r>
            <a:r>
              <a:rPr lang="nl-NL" b="0" dirty="0" err="1"/>
              <a:t>Arbeitsbelastung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Leistungsfähigkeit</a:t>
            </a:r>
            <a:r>
              <a:rPr lang="nl-NL" b="0" dirty="0"/>
              <a:t>.</a:t>
            </a:r>
          </a:p>
          <a:p>
            <a:r>
              <a:rPr lang="nl-NL" b="0" dirty="0"/>
              <a:t>TIPP! </a:t>
            </a:r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die </a:t>
            </a:r>
            <a:r>
              <a:rPr lang="nl-NL" b="0" dirty="0" err="1"/>
              <a:t>Teilnehmer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Beispielen, wie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</a:t>
            </a:r>
            <a:r>
              <a:rPr lang="nl-NL" b="0" dirty="0" err="1"/>
              <a:t>dem</a:t>
            </a:r>
            <a:r>
              <a:rPr lang="nl-NL" b="0" dirty="0"/>
              <a:t> </a:t>
            </a:r>
            <a:r>
              <a:rPr lang="nl-NL" b="0" dirty="0" err="1"/>
              <a:t>Gleichgewicht</a:t>
            </a:r>
            <a:r>
              <a:rPr lang="nl-NL" b="0" dirty="0"/>
              <a:t> </a:t>
            </a:r>
            <a:r>
              <a:rPr lang="nl-NL" b="0" dirty="0" err="1"/>
              <a:t>geraten</a:t>
            </a:r>
            <a:r>
              <a:rPr lang="nl-NL" b="0" dirty="0"/>
              <a:t>. </a:t>
            </a:r>
            <a:r>
              <a:rPr lang="nl-NL" b="0" dirty="0" err="1"/>
              <a:t>Nutzen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am</a:t>
            </a:r>
            <a:r>
              <a:rPr lang="nl-NL" b="0" dirty="0"/>
              <a:t> besten </a:t>
            </a:r>
            <a:r>
              <a:rPr lang="nl-NL" b="0" dirty="0" err="1"/>
              <a:t>ein</a:t>
            </a:r>
            <a:r>
              <a:rPr lang="nl-NL" b="0" dirty="0"/>
              <a:t> </a:t>
            </a:r>
            <a:r>
              <a:rPr lang="nl-NL" b="0" dirty="0" err="1"/>
              <a:t>Flipchart</a:t>
            </a:r>
            <a:r>
              <a:rPr lang="nl-NL" b="0" dirty="0"/>
              <a:t> </a:t>
            </a:r>
            <a:r>
              <a:rPr lang="nl-NL" b="0" dirty="0" err="1"/>
              <a:t>oder</a:t>
            </a:r>
            <a:r>
              <a:rPr lang="nl-NL" b="0" dirty="0"/>
              <a:t> Whiteboard </a:t>
            </a:r>
            <a:r>
              <a:rPr lang="nl-NL" b="0" dirty="0" err="1"/>
              <a:t>mit</a:t>
            </a:r>
            <a:r>
              <a:rPr lang="nl-NL" b="0" dirty="0"/>
              <a:t> zwei </a:t>
            </a:r>
            <a:r>
              <a:rPr lang="nl-NL" b="0" dirty="0" err="1"/>
              <a:t>Spalten</a:t>
            </a:r>
            <a:r>
              <a:rPr lang="nl-NL" b="0" dirty="0"/>
              <a:t>, </a:t>
            </a:r>
            <a:r>
              <a:rPr lang="nl-NL" b="0" dirty="0" err="1"/>
              <a:t>um</a:t>
            </a:r>
            <a:r>
              <a:rPr lang="nl-NL" b="0" dirty="0"/>
              <a:t> </a:t>
            </a:r>
            <a:r>
              <a:rPr lang="nl-NL" b="0" dirty="0" err="1"/>
              <a:t>Beispiele</a:t>
            </a:r>
            <a:r>
              <a:rPr lang="nl-NL" b="0" dirty="0"/>
              <a:t> </a:t>
            </a:r>
            <a:r>
              <a:rPr lang="nl-NL" b="0" dirty="0" err="1"/>
              <a:t>für</a:t>
            </a:r>
            <a:r>
              <a:rPr lang="nl-NL" b="0" dirty="0"/>
              <a:t> </a:t>
            </a:r>
            <a:r>
              <a:rPr lang="nl-NL" b="0" dirty="0" err="1"/>
              <a:t>Arbeitsbelastung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Leistungsfähigkeit</a:t>
            </a:r>
            <a:r>
              <a:rPr lang="nl-NL" b="0" dirty="0"/>
              <a:t>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sammeln</a:t>
            </a:r>
            <a:r>
              <a:rPr lang="nl-NL" b="0" dirty="0"/>
              <a:t>.</a:t>
            </a:r>
          </a:p>
          <a:p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beispielsweise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Beispielen </a:t>
            </a:r>
            <a:r>
              <a:rPr lang="nl-NL" b="0" dirty="0" err="1"/>
              <a:t>für</a:t>
            </a:r>
            <a:r>
              <a:rPr lang="nl-NL" b="0" dirty="0"/>
              <a:t>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hohe</a:t>
            </a:r>
            <a:r>
              <a:rPr lang="nl-NL" b="0" dirty="0"/>
              <a:t> </a:t>
            </a:r>
            <a:r>
              <a:rPr lang="nl-NL" b="0" dirty="0" err="1"/>
              <a:t>Arbeitsbelastung</a:t>
            </a:r>
            <a:r>
              <a:rPr lang="nl-NL" b="0" dirty="0"/>
              <a:t> (z. B. </a:t>
            </a:r>
            <a:r>
              <a:rPr lang="nl-NL" b="0" dirty="0" err="1"/>
              <a:t>Arbeitsdauer</a:t>
            </a:r>
            <a:r>
              <a:rPr lang="nl-NL" b="0" dirty="0"/>
              <a:t>, </a:t>
            </a:r>
            <a:r>
              <a:rPr lang="nl-NL" b="0" dirty="0" err="1"/>
              <a:t>Häufigkeit</a:t>
            </a:r>
            <a:r>
              <a:rPr lang="nl-NL" b="0" dirty="0"/>
              <a:t>, </a:t>
            </a:r>
            <a:r>
              <a:rPr lang="nl-NL" b="0" dirty="0" err="1"/>
              <a:t>unzureichende</a:t>
            </a:r>
            <a:r>
              <a:rPr lang="nl-NL" b="0" dirty="0"/>
              <a:t> </a:t>
            </a:r>
            <a:r>
              <a:rPr lang="nl-NL" b="0" dirty="0" err="1"/>
              <a:t>Ruhepausen</a:t>
            </a:r>
            <a:r>
              <a:rPr lang="nl-NL" b="0" dirty="0"/>
              <a:t>, </a:t>
            </a:r>
            <a:r>
              <a:rPr lang="nl-NL" b="0" dirty="0" err="1"/>
              <a:t>erforderliche</a:t>
            </a:r>
            <a:r>
              <a:rPr lang="nl-NL" b="0" dirty="0"/>
              <a:t> </a:t>
            </a:r>
            <a:r>
              <a:rPr lang="nl-NL" b="0" dirty="0" err="1"/>
              <a:t>Körperhaltung</a:t>
            </a:r>
            <a:r>
              <a:rPr lang="nl-NL" b="0" dirty="0"/>
              <a:t>, </a:t>
            </a:r>
            <a:r>
              <a:rPr lang="nl-NL" b="0" dirty="0" err="1"/>
              <a:t>wechselnde</a:t>
            </a:r>
            <a:r>
              <a:rPr lang="nl-NL" b="0" dirty="0"/>
              <a:t> </a:t>
            </a:r>
            <a:r>
              <a:rPr lang="nl-NL" b="0" dirty="0" err="1"/>
              <a:t>Körperhaltung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Umgebungsfaktoren</a:t>
            </a:r>
            <a:r>
              <a:rPr lang="nl-NL" b="0" dirty="0"/>
              <a:t> wie </a:t>
            </a:r>
            <a:r>
              <a:rPr lang="nl-NL" b="0" dirty="0" err="1"/>
              <a:t>Temperatur</a:t>
            </a:r>
            <a:r>
              <a:rPr lang="nl-NL" b="0" dirty="0"/>
              <a:t> </a:t>
            </a:r>
            <a:r>
              <a:rPr lang="nl-NL" b="0" dirty="0" err="1"/>
              <a:t>oder</a:t>
            </a:r>
            <a:r>
              <a:rPr lang="nl-NL" b="0" dirty="0"/>
              <a:t> </a:t>
            </a:r>
            <a:r>
              <a:rPr lang="nl-NL" b="0" dirty="0" err="1"/>
              <a:t>Arbeitsplatzgestaltung</a:t>
            </a:r>
            <a:r>
              <a:rPr lang="nl-NL" b="0" dirty="0"/>
              <a:t>).</a:t>
            </a:r>
          </a:p>
          <a:p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auch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Beispielen </a:t>
            </a:r>
            <a:r>
              <a:rPr lang="nl-NL" b="0" dirty="0" err="1"/>
              <a:t>für</a:t>
            </a:r>
            <a:r>
              <a:rPr lang="nl-NL" b="0" dirty="0"/>
              <a:t> die </a:t>
            </a:r>
            <a:r>
              <a:rPr lang="nl-NL" b="0" dirty="0" err="1"/>
              <a:t>Arbeitsbelastung</a:t>
            </a:r>
            <a:r>
              <a:rPr lang="nl-NL" b="0" dirty="0"/>
              <a:t> (z. B. </a:t>
            </a:r>
            <a:r>
              <a:rPr lang="nl-NL" b="0" dirty="0" err="1"/>
              <a:t>gute</a:t>
            </a:r>
            <a:r>
              <a:rPr lang="nl-NL" b="0" dirty="0"/>
              <a:t> </a:t>
            </a:r>
            <a:r>
              <a:rPr lang="nl-NL" b="0" dirty="0" err="1"/>
              <a:t>körperliche</a:t>
            </a:r>
            <a:r>
              <a:rPr lang="nl-NL" b="0" dirty="0"/>
              <a:t> </a:t>
            </a:r>
            <a:r>
              <a:rPr lang="nl-NL" b="0" dirty="0" err="1"/>
              <a:t>Verfassung</a:t>
            </a:r>
            <a:r>
              <a:rPr lang="nl-NL" b="0" dirty="0"/>
              <a:t>, </a:t>
            </a:r>
            <a:r>
              <a:rPr lang="nl-NL" b="0" dirty="0" err="1"/>
              <a:t>gesunder</a:t>
            </a:r>
            <a:r>
              <a:rPr lang="nl-NL" b="0" dirty="0"/>
              <a:t> </a:t>
            </a:r>
            <a:r>
              <a:rPr lang="nl-NL" b="0" dirty="0" err="1"/>
              <a:t>Lebensstil</a:t>
            </a:r>
            <a:r>
              <a:rPr lang="nl-NL" b="0" dirty="0"/>
              <a:t>, </a:t>
            </a:r>
            <a:r>
              <a:rPr lang="nl-NL" b="0" dirty="0" err="1"/>
              <a:t>Vermeidung</a:t>
            </a:r>
            <a:r>
              <a:rPr lang="nl-NL" b="0" dirty="0"/>
              <a:t> </a:t>
            </a:r>
            <a:r>
              <a:rPr lang="nl-NL" b="0" dirty="0" err="1"/>
              <a:t>von</a:t>
            </a:r>
            <a:r>
              <a:rPr lang="nl-NL" b="0" dirty="0"/>
              <a:t> </a:t>
            </a:r>
            <a:r>
              <a:rPr lang="nl-NL" b="0" dirty="0" err="1"/>
              <a:t>Überlastung</a:t>
            </a:r>
            <a:r>
              <a:rPr lang="nl-NL" b="0" dirty="0"/>
              <a:t>, </a:t>
            </a:r>
            <a:r>
              <a:rPr lang="nl-NL" b="0" dirty="0" err="1"/>
              <a:t>Vermeidung</a:t>
            </a:r>
            <a:r>
              <a:rPr lang="nl-NL" b="0" dirty="0"/>
              <a:t> </a:t>
            </a:r>
            <a:r>
              <a:rPr lang="nl-NL" b="0" dirty="0" err="1"/>
              <a:t>von</a:t>
            </a:r>
            <a:r>
              <a:rPr lang="nl-NL" b="0" dirty="0"/>
              <a:t> </a:t>
            </a:r>
            <a:r>
              <a:rPr lang="nl-NL" b="0" dirty="0" err="1"/>
              <a:t>Stressfaktoren</a:t>
            </a:r>
            <a:r>
              <a:rPr lang="nl-NL" b="0" dirty="0"/>
              <a:t>, </a:t>
            </a:r>
            <a:r>
              <a:rPr lang="nl-NL" b="0" dirty="0" err="1"/>
              <a:t>Anwendung</a:t>
            </a:r>
            <a:r>
              <a:rPr lang="nl-NL" b="0" dirty="0"/>
              <a:t> </a:t>
            </a:r>
            <a:r>
              <a:rPr lang="nl-NL" b="0" dirty="0" err="1"/>
              <a:t>guter</a:t>
            </a:r>
            <a:r>
              <a:rPr lang="nl-NL" b="0" dirty="0"/>
              <a:t> </a:t>
            </a:r>
            <a:r>
              <a:rPr lang="nl-NL" b="0" dirty="0" err="1"/>
              <a:t>Arbeitstechniken</a:t>
            </a:r>
            <a:r>
              <a:rPr lang="nl-NL" b="0" dirty="0"/>
              <a:t>).</a:t>
            </a:r>
          </a:p>
          <a:p>
            <a:endParaRPr lang="nl-NL" b="0" dirty="0"/>
          </a:p>
          <a:p>
            <a:r>
              <a:rPr lang="nl-NL" b="0" dirty="0" err="1"/>
              <a:t>Arbeitsbelastung</a:t>
            </a:r>
            <a:endParaRPr lang="nl-NL" b="0" dirty="0"/>
          </a:p>
          <a:p>
            <a:r>
              <a:rPr lang="nl-NL" b="0" dirty="0" err="1"/>
              <a:t>Womit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kämpfen</a:t>
            </a:r>
            <a:r>
              <a:rPr lang="nl-NL" b="0" dirty="0"/>
              <a:t> </a:t>
            </a:r>
            <a:r>
              <a:rPr lang="nl-NL" b="0" dirty="0" err="1"/>
              <a:t>haben</a:t>
            </a:r>
            <a:endParaRPr lang="nl-NL" b="0" dirty="0"/>
          </a:p>
          <a:p>
            <a:endParaRPr lang="nl-NL" b="0" dirty="0"/>
          </a:p>
          <a:p>
            <a:r>
              <a:rPr lang="nl-NL" b="0" dirty="0" err="1"/>
              <a:t>Leistung</a:t>
            </a:r>
            <a:endParaRPr lang="nl-NL" b="0" dirty="0"/>
          </a:p>
          <a:p>
            <a:r>
              <a:rPr lang="nl-NL" b="0" dirty="0" err="1"/>
              <a:t>Womit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(</a:t>
            </a:r>
            <a:r>
              <a:rPr lang="nl-NL" b="0" dirty="0" err="1"/>
              <a:t>körperlich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geistig</a:t>
            </a:r>
            <a:r>
              <a:rPr lang="nl-NL" b="0" dirty="0"/>
              <a:t>) </a:t>
            </a:r>
            <a:r>
              <a:rPr lang="nl-NL" b="0" dirty="0" err="1"/>
              <a:t>umgehen</a:t>
            </a:r>
            <a:r>
              <a:rPr lang="nl-NL" b="0" dirty="0"/>
              <a:t> </a:t>
            </a:r>
            <a:r>
              <a:rPr lang="nl-NL" b="0" dirty="0" err="1"/>
              <a:t>können</a:t>
            </a:r>
            <a:endParaRPr lang="nl-NL" b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1676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Ungleichgewicht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entsteht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wenn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man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über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seine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Grenzen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hinausgeht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!</a:t>
            </a: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viel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Belastung</a:t>
            </a: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Oder</a:t>
            </a: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wenig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Belastbarkeit</a:t>
            </a: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Man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gerät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aus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dem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Gleichgewicht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wenn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man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über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seine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Grenzen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hinausgeht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! Nicht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jeder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ist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gleich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stark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fit.</a:t>
            </a: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Das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erklärt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Unterschiede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zwischen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Mitarbeitern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; denken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zum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Beispiel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Unterschiede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zwischen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Jung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Alt.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Mit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zunehmendem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Alter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nimmt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körperliche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Belastbarkeit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(in der Regel)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einfach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Daher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kann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ein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älterer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Kollege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möglicherweise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nicht alle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körperlichen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Aufgaben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schnell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anstrengend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erledigen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wie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ein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jüngerer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Kollege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Dieser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Unterschied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besteht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auch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zwischen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Männern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Frauen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Frauen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haben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(in der Regel)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einfach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eine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geringere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körperliche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Belastbarkeit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als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Männer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Natürlich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gibt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es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Ausnahmen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…</a:t>
            </a: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Es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ist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wichtig,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diese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Unterschiede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auch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abnehmende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Belastbarkeit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berücksichtigen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In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jungen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Jahren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denkt man, man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könne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alles schaffen,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wird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man das bis 67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durchhalten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? Treffen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jetzt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richtigen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Maßnahmen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später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nicht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erschöpft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sein.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023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endParaRPr lang="nl-NL" dirty="0"/>
          </a:p>
          <a:p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nächsten</a:t>
            </a:r>
            <a:r>
              <a:rPr lang="nl-NL" dirty="0"/>
              <a:t> </a:t>
            </a:r>
            <a:r>
              <a:rPr lang="nl-NL" dirty="0" err="1"/>
              <a:t>Abschnitt</a:t>
            </a:r>
            <a:r>
              <a:rPr lang="nl-NL" dirty="0"/>
              <a:t> </a:t>
            </a:r>
            <a:r>
              <a:rPr lang="nl-NL" dirty="0" err="1"/>
              <a:t>gehen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näher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verschiedene</a:t>
            </a:r>
            <a:r>
              <a:rPr lang="nl-NL" dirty="0"/>
              <a:t> belastende </a:t>
            </a:r>
            <a:r>
              <a:rPr lang="nl-NL" dirty="0" err="1"/>
              <a:t>Tätigkeiten</a:t>
            </a:r>
            <a:r>
              <a:rPr lang="nl-NL" dirty="0"/>
              <a:t> </a:t>
            </a:r>
            <a:r>
              <a:rPr lang="nl-NL" dirty="0" err="1"/>
              <a:t>ein</a:t>
            </a:r>
            <a:r>
              <a:rPr lang="nl-NL" dirty="0"/>
              <a:t>, </a:t>
            </a:r>
            <a:r>
              <a:rPr lang="nl-NL" dirty="0" err="1"/>
              <a:t>darunter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, </a:t>
            </a:r>
            <a:r>
              <a:rPr lang="nl-NL" dirty="0" err="1"/>
              <a:t>Schieben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Ziehen</a:t>
            </a:r>
            <a:r>
              <a:rPr lang="nl-NL" dirty="0"/>
              <a:t> </a:t>
            </a:r>
            <a:r>
              <a:rPr lang="nl-NL" dirty="0" err="1"/>
              <a:t>sowie</a:t>
            </a:r>
            <a:r>
              <a:rPr lang="nl-NL" dirty="0"/>
              <a:t> belastende </a:t>
            </a:r>
            <a:r>
              <a:rPr lang="nl-NL" dirty="0" err="1"/>
              <a:t>Arbeitshaltungen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Beim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wird</a:t>
            </a:r>
            <a:r>
              <a:rPr lang="nl-NL" dirty="0"/>
              <a:t> </a:t>
            </a:r>
            <a:r>
              <a:rPr lang="nl-NL" dirty="0" err="1"/>
              <a:t>ein</a:t>
            </a:r>
            <a:r>
              <a:rPr lang="nl-NL" dirty="0"/>
              <a:t> </a:t>
            </a:r>
            <a:r>
              <a:rPr lang="nl-NL" dirty="0" err="1"/>
              <a:t>Gegenstand</a:t>
            </a:r>
            <a:r>
              <a:rPr lang="nl-NL" dirty="0"/>
              <a:t> </a:t>
            </a:r>
            <a:r>
              <a:rPr lang="nl-NL" dirty="0" err="1"/>
              <a:t>mit</a:t>
            </a:r>
            <a:r>
              <a:rPr lang="nl-NL" dirty="0"/>
              <a:t> der Hand </a:t>
            </a:r>
            <a:r>
              <a:rPr lang="nl-NL" dirty="0" err="1"/>
              <a:t>gegriffen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anschließend</a:t>
            </a:r>
            <a:r>
              <a:rPr lang="nl-NL" dirty="0"/>
              <a:t> </a:t>
            </a:r>
            <a:r>
              <a:rPr lang="nl-NL" dirty="0" err="1"/>
              <a:t>ohne</a:t>
            </a:r>
            <a:r>
              <a:rPr lang="nl-NL" dirty="0"/>
              <a:t> mechanische </a:t>
            </a:r>
            <a:r>
              <a:rPr lang="nl-NL" dirty="0" err="1"/>
              <a:t>Hilfsmittel</a:t>
            </a:r>
            <a:r>
              <a:rPr lang="nl-NL" dirty="0"/>
              <a:t> </a:t>
            </a:r>
            <a:r>
              <a:rPr lang="nl-NL" dirty="0" err="1"/>
              <a:t>vertikal</a:t>
            </a:r>
            <a:r>
              <a:rPr lang="nl-NL" dirty="0"/>
              <a:t> </a:t>
            </a:r>
            <a:r>
              <a:rPr lang="nl-NL" dirty="0" err="1"/>
              <a:t>bewegt</a:t>
            </a:r>
            <a:r>
              <a:rPr lang="nl-NL" dirty="0"/>
              <a:t>, </a:t>
            </a:r>
            <a:r>
              <a:rPr lang="nl-NL" dirty="0" err="1"/>
              <a:t>ohne</a:t>
            </a:r>
            <a:r>
              <a:rPr lang="nl-NL" dirty="0"/>
              <a:t> </a:t>
            </a:r>
            <a:r>
              <a:rPr lang="nl-NL" dirty="0" err="1"/>
              <a:t>dass</a:t>
            </a:r>
            <a:r>
              <a:rPr lang="nl-NL" dirty="0"/>
              <a:t> der Bediener </a:t>
            </a:r>
            <a:r>
              <a:rPr lang="nl-NL" dirty="0" err="1"/>
              <a:t>gehen</a:t>
            </a:r>
            <a:r>
              <a:rPr lang="nl-NL" dirty="0"/>
              <a:t> </a:t>
            </a:r>
            <a:r>
              <a:rPr lang="nl-NL" dirty="0" err="1"/>
              <a:t>muss</a:t>
            </a:r>
            <a:r>
              <a:rPr lang="nl-NL" dirty="0"/>
              <a:t>. In der </a:t>
            </a:r>
            <a:r>
              <a:rPr lang="nl-NL" dirty="0" err="1"/>
              <a:t>Metallverarbeitung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Elektrotechnik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Mitarbeiter</a:t>
            </a:r>
            <a:r>
              <a:rPr lang="nl-NL" dirty="0"/>
              <a:t> </a:t>
            </a:r>
            <a:r>
              <a:rPr lang="nl-NL" dirty="0" err="1"/>
              <a:t>regelmäßig</a:t>
            </a:r>
            <a:r>
              <a:rPr lang="nl-NL" dirty="0"/>
              <a:t> </a:t>
            </a:r>
            <a:r>
              <a:rPr lang="nl-NL" dirty="0" err="1"/>
              <a:t>Gegenstände</a:t>
            </a:r>
            <a:r>
              <a:rPr lang="nl-NL" dirty="0"/>
              <a:t> bei </a:t>
            </a:r>
            <a:r>
              <a:rPr lang="nl-NL" dirty="0" err="1"/>
              <a:t>ihrer</a:t>
            </a:r>
            <a:r>
              <a:rPr lang="nl-NL" dirty="0"/>
              <a:t> </a:t>
            </a:r>
            <a:r>
              <a:rPr lang="nl-NL" dirty="0" err="1"/>
              <a:t>Arbeit</a:t>
            </a:r>
            <a:r>
              <a:rPr lang="nl-NL" dirty="0"/>
              <a:t>. </a:t>
            </a:r>
            <a:r>
              <a:rPr lang="nl-NL" dirty="0" err="1"/>
              <a:t>Beispiele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Hebesituationen</a:t>
            </a:r>
            <a:r>
              <a:rPr lang="nl-NL" dirty="0"/>
              <a:t> </a:t>
            </a:r>
            <a:r>
              <a:rPr lang="nl-NL" dirty="0" err="1"/>
              <a:t>sind</a:t>
            </a:r>
            <a:r>
              <a:rPr lang="nl-NL" dirty="0"/>
              <a:t> das Be-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Entladen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Produkten</a:t>
            </a:r>
            <a:r>
              <a:rPr lang="nl-NL" dirty="0"/>
              <a:t> </a:t>
            </a:r>
            <a:r>
              <a:rPr lang="nl-NL" dirty="0" err="1"/>
              <a:t>aus</a:t>
            </a:r>
            <a:r>
              <a:rPr lang="nl-NL" dirty="0"/>
              <a:t> </a:t>
            </a:r>
            <a:r>
              <a:rPr lang="nl-NL" dirty="0" err="1"/>
              <a:t>Maschinen</a:t>
            </a:r>
            <a:r>
              <a:rPr lang="nl-NL" dirty="0"/>
              <a:t>, die Montage </a:t>
            </a:r>
            <a:r>
              <a:rPr lang="nl-NL" dirty="0" err="1"/>
              <a:t>und</a:t>
            </a:r>
            <a:r>
              <a:rPr lang="nl-NL" dirty="0"/>
              <a:t> der </a:t>
            </a:r>
            <a:r>
              <a:rPr lang="nl-NL" dirty="0" err="1"/>
              <a:t>Werkzeugwechsel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Maschinen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601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Hinweise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Beschäftigte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der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Rahmen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ihrer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regelmäßig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Gegenstände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Beispiele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Hebevorgänge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 Be-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Entladen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Produkten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Maschinen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die Montage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Werkzeugwechsel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Maschinen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Richtlinien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Heben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maximale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Hebegewicht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beträgt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abhängig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Häufigkeit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Höhe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Gegenstände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schwerer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als 25 kg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dürfen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Hilfsmitteln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mehreren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Personen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gehoben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werden. Die maximale Last pro Person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darf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 nicht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überschreiten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95106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 err="1"/>
              <a:t>Anleitung</a:t>
            </a: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 err="1"/>
              <a:t>Auf</a:t>
            </a:r>
            <a:r>
              <a:rPr lang="nl-NL" dirty="0"/>
              <a:t> den </a:t>
            </a:r>
            <a:r>
              <a:rPr lang="nl-NL" dirty="0" err="1"/>
              <a:t>Fotos</a:t>
            </a:r>
            <a:r>
              <a:rPr lang="nl-NL" dirty="0"/>
              <a:t> </a:t>
            </a:r>
            <a:r>
              <a:rPr lang="nl-NL" dirty="0" err="1"/>
              <a:t>sehen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zwei </a:t>
            </a:r>
            <a:r>
              <a:rPr lang="nl-NL" dirty="0" err="1"/>
              <a:t>Mitarbeiter</a:t>
            </a:r>
            <a:r>
              <a:rPr lang="nl-NL" dirty="0"/>
              <a:t> </a:t>
            </a:r>
            <a:r>
              <a:rPr lang="nl-NL" dirty="0" err="1"/>
              <a:t>beim</a:t>
            </a:r>
            <a:r>
              <a:rPr lang="nl-NL" dirty="0"/>
              <a:t> </a:t>
            </a:r>
            <a:r>
              <a:rPr lang="nl-NL" dirty="0" err="1"/>
              <a:t>Schleifen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Klingen. Was </a:t>
            </a:r>
            <a:r>
              <a:rPr lang="nl-NL" dirty="0" err="1"/>
              <a:t>fällt</a:t>
            </a:r>
            <a:r>
              <a:rPr lang="nl-NL" dirty="0"/>
              <a:t> </a:t>
            </a:r>
            <a:r>
              <a:rPr lang="nl-NL" dirty="0" err="1"/>
              <a:t>Ihnen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ihrer</a:t>
            </a:r>
            <a:r>
              <a:rPr lang="nl-NL" dirty="0"/>
              <a:t> </a:t>
            </a:r>
            <a:r>
              <a:rPr lang="nl-NL" dirty="0" err="1"/>
              <a:t>Körperhaltung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Beide </a:t>
            </a:r>
            <a:r>
              <a:rPr lang="nl-NL" dirty="0" err="1"/>
              <a:t>Mitarbeiter</a:t>
            </a:r>
            <a:r>
              <a:rPr lang="nl-NL" dirty="0"/>
              <a:t> </a:t>
            </a:r>
            <a:r>
              <a:rPr lang="nl-NL" dirty="0" err="1"/>
              <a:t>stützen</a:t>
            </a:r>
            <a:r>
              <a:rPr lang="nl-NL" dirty="0"/>
              <a:t> </a:t>
            </a:r>
            <a:r>
              <a:rPr lang="nl-NL" dirty="0" err="1"/>
              <a:t>ihre</a:t>
            </a:r>
            <a:r>
              <a:rPr lang="nl-NL" dirty="0"/>
              <a:t> Arme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dem</a:t>
            </a:r>
            <a:r>
              <a:rPr lang="nl-NL" dirty="0"/>
              <a:t> </a:t>
            </a:r>
            <a:r>
              <a:rPr lang="nl-NL" dirty="0" err="1"/>
              <a:t>Schoß</a:t>
            </a:r>
            <a:r>
              <a:rPr lang="nl-NL" dirty="0"/>
              <a:t> </a:t>
            </a:r>
            <a:r>
              <a:rPr lang="nl-NL" dirty="0" err="1"/>
              <a:t>ab</a:t>
            </a:r>
            <a:r>
              <a:rPr lang="nl-NL" dirty="0"/>
              <a:t>. </a:t>
            </a:r>
            <a:r>
              <a:rPr lang="nl-NL" dirty="0" err="1"/>
              <a:t>Schließlich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ein</a:t>
            </a:r>
            <a:r>
              <a:rPr lang="nl-NL" dirty="0"/>
              <a:t> Arm </a:t>
            </a:r>
            <a:r>
              <a:rPr lang="nl-NL" dirty="0" err="1"/>
              <a:t>ein</a:t>
            </a:r>
            <a:r>
              <a:rPr lang="nl-NL" dirty="0"/>
              <a:t> </a:t>
            </a:r>
            <a:r>
              <a:rPr lang="nl-NL" dirty="0" err="1"/>
              <a:t>schwerer</a:t>
            </a:r>
            <a:r>
              <a:rPr lang="nl-NL" dirty="0"/>
              <a:t> </a:t>
            </a:r>
            <a:r>
              <a:rPr lang="nl-NL" dirty="0" err="1"/>
              <a:t>Körperteil</a:t>
            </a:r>
            <a:r>
              <a:rPr lang="nl-NL" dirty="0"/>
              <a:t> (5 bis 6 % des </a:t>
            </a:r>
            <a:r>
              <a:rPr lang="nl-NL" dirty="0" err="1"/>
              <a:t>Gesamtkörpergewichts</a:t>
            </a:r>
            <a:r>
              <a:rPr lang="nl-NL" dirty="0"/>
              <a:t>), </a:t>
            </a:r>
            <a:r>
              <a:rPr lang="nl-NL" dirty="0" err="1"/>
              <a:t>sodass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das Gewicht der Klinge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müssen</a:t>
            </a:r>
            <a:r>
              <a:rPr lang="nl-NL" dirty="0"/>
              <a:t>. Die </a:t>
            </a:r>
            <a:r>
              <a:rPr lang="nl-NL" dirty="0" err="1"/>
              <a:t>Folge</a:t>
            </a:r>
            <a:r>
              <a:rPr lang="nl-NL" dirty="0"/>
              <a:t>: Der </a:t>
            </a:r>
            <a:r>
              <a:rPr lang="nl-NL" dirty="0" err="1"/>
              <a:t>Mitarbeiter</a:t>
            </a:r>
            <a:r>
              <a:rPr lang="nl-NL" dirty="0"/>
              <a:t> beugt </a:t>
            </a:r>
            <a:r>
              <a:rPr lang="nl-NL" dirty="0" err="1"/>
              <a:t>sich</a:t>
            </a:r>
            <a:r>
              <a:rPr lang="nl-NL" dirty="0"/>
              <a:t> </a:t>
            </a:r>
            <a:r>
              <a:rPr lang="nl-NL" dirty="0" err="1"/>
              <a:t>nach</a:t>
            </a:r>
            <a:r>
              <a:rPr lang="nl-NL" dirty="0"/>
              <a:t> </a:t>
            </a:r>
            <a:r>
              <a:rPr lang="nl-NL" dirty="0" err="1"/>
              <a:t>vorne</a:t>
            </a:r>
            <a:r>
              <a:rPr lang="nl-NL" dirty="0"/>
              <a:t>, was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Folgendem</a:t>
            </a:r>
            <a:r>
              <a:rPr lang="nl-NL" dirty="0"/>
              <a:t> </a:t>
            </a:r>
            <a:r>
              <a:rPr lang="nl-NL" dirty="0" err="1"/>
              <a:t>führt</a:t>
            </a:r>
            <a:r>
              <a:rPr lang="nl-NL" dirty="0"/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Der </a:t>
            </a:r>
            <a:r>
              <a:rPr lang="nl-NL" dirty="0" err="1"/>
              <a:t>Mitarbeiter</a:t>
            </a:r>
            <a:r>
              <a:rPr lang="nl-NL" dirty="0"/>
              <a:t> links hat </a:t>
            </a:r>
            <a:r>
              <a:rPr lang="nl-NL" dirty="0" err="1"/>
              <a:t>einen</a:t>
            </a:r>
            <a:r>
              <a:rPr lang="nl-NL" dirty="0"/>
              <a:t> </a:t>
            </a:r>
            <a:r>
              <a:rPr lang="nl-NL" dirty="0" err="1"/>
              <a:t>vollkommen</a:t>
            </a:r>
            <a:r>
              <a:rPr lang="nl-NL" dirty="0"/>
              <a:t> geraden </a:t>
            </a:r>
            <a:r>
              <a:rPr lang="nl-NL" dirty="0" err="1"/>
              <a:t>Rücken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beugt </a:t>
            </a:r>
            <a:r>
              <a:rPr lang="nl-NL" dirty="0" err="1"/>
              <a:t>sich</a:t>
            </a:r>
            <a:r>
              <a:rPr lang="nl-NL" dirty="0"/>
              <a:t> </a:t>
            </a:r>
            <a:r>
              <a:rPr lang="nl-NL" dirty="0" err="1"/>
              <a:t>deutlich</a:t>
            </a:r>
            <a:r>
              <a:rPr lang="nl-NL" dirty="0"/>
              <a:t> </a:t>
            </a:r>
            <a:r>
              <a:rPr lang="nl-NL" dirty="0" err="1"/>
              <a:t>aus</a:t>
            </a:r>
            <a:r>
              <a:rPr lang="nl-NL" dirty="0"/>
              <a:t> </a:t>
            </a:r>
            <a:r>
              <a:rPr lang="nl-NL" dirty="0" err="1"/>
              <a:t>dem</a:t>
            </a:r>
            <a:r>
              <a:rPr lang="nl-NL" dirty="0"/>
              <a:t> </a:t>
            </a:r>
            <a:r>
              <a:rPr lang="nl-NL" dirty="0" err="1"/>
              <a:t>Becken</a:t>
            </a:r>
            <a:r>
              <a:rPr lang="nl-NL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Der </a:t>
            </a:r>
            <a:r>
              <a:rPr lang="nl-NL" dirty="0" err="1"/>
              <a:t>Mitarbeiter</a:t>
            </a:r>
            <a:r>
              <a:rPr lang="nl-NL" dirty="0"/>
              <a:t> rechts hat </a:t>
            </a:r>
            <a:r>
              <a:rPr lang="nl-NL" dirty="0" err="1"/>
              <a:t>einen</a:t>
            </a:r>
            <a:r>
              <a:rPr lang="nl-NL" dirty="0"/>
              <a:t> </a:t>
            </a:r>
            <a:r>
              <a:rPr lang="nl-NL" dirty="0" err="1"/>
              <a:t>vollständig</a:t>
            </a:r>
            <a:r>
              <a:rPr lang="nl-NL" dirty="0"/>
              <a:t> </a:t>
            </a:r>
            <a:r>
              <a:rPr lang="nl-NL" dirty="0" err="1"/>
              <a:t>gebeugten</a:t>
            </a:r>
            <a:r>
              <a:rPr lang="nl-NL" dirty="0"/>
              <a:t> </a:t>
            </a:r>
            <a:r>
              <a:rPr lang="nl-NL" dirty="0" err="1"/>
              <a:t>Rücken</a:t>
            </a:r>
            <a:r>
              <a:rPr lang="nl-NL" dirty="0"/>
              <a:t> in C-Form.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In beiden </a:t>
            </a:r>
            <a:r>
              <a:rPr lang="nl-NL" dirty="0" err="1"/>
              <a:t>Fällen</a:t>
            </a:r>
            <a:r>
              <a:rPr lang="nl-NL" dirty="0"/>
              <a:t> </a:t>
            </a:r>
            <a:r>
              <a:rPr lang="nl-NL" dirty="0" err="1"/>
              <a:t>sehen</a:t>
            </a:r>
            <a:r>
              <a:rPr lang="nl-NL" dirty="0"/>
              <a:t>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eine</a:t>
            </a:r>
            <a:r>
              <a:rPr lang="nl-NL" dirty="0"/>
              <a:t> </a:t>
            </a:r>
            <a:r>
              <a:rPr lang="nl-NL" dirty="0" err="1"/>
              <a:t>erhebliche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 des </a:t>
            </a:r>
            <a:r>
              <a:rPr lang="nl-NL" dirty="0" err="1"/>
              <a:t>Nackens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7895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Anleitung</a:t>
            </a:r>
            <a:r>
              <a:rPr lang="nl-NL" b="0" dirty="0"/>
              <a:t>: </a:t>
            </a:r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die </a:t>
            </a:r>
            <a:r>
              <a:rPr lang="nl-NL" b="0" dirty="0" err="1"/>
              <a:t>Teilnehmer</a:t>
            </a:r>
            <a:r>
              <a:rPr lang="nl-NL" b="0" dirty="0"/>
              <a:t>, </a:t>
            </a:r>
            <a:r>
              <a:rPr lang="nl-NL" b="0" dirty="0" err="1"/>
              <a:t>welche</a:t>
            </a:r>
            <a:r>
              <a:rPr lang="nl-NL" b="0" dirty="0"/>
              <a:t> </a:t>
            </a:r>
            <a:r>
              <a:rPr lang="nl-NL" b="0" dirty="0" err="1"/>
              <a:t>Technik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anwenden</a:t>
            </a:r>
            <a:r>
              <a:rPr lang="nl-NL" b="0" dirty="0"/>
              <a:t> </a:t>
            </a:r>
            <a:r>
              <a:rPr lang="nl-NL" b="0" dirty="0" err="1"/>
              <a:t>können</a:t>
            </a:r>
            <a:r>
              <a:rPr lang="nl-NL" b="0" dirty="0"/>
              <a:t>, </a:t>
            </a:r>
            <a:r>
              <a:rPr lang="nl-NL" b="0" dirty="0" err="1"/>
              <a:t>wenn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regelmäßig</a:t>
            </a:r>
            <a:r>
              <a:rPr lang="nl-NL" b="0" dirty="0"/>
              <a:t> </a:t>
            </a:r>
            <a:r>
              <a:rPr lang="nl-NL" b="0" dirty="0" err="1"/>
              <a:t>Gewichte</a:t>
            </a:r>
            <a:r>
              <a:rPr lang="nl-NL" b="0" dirty="0"/>
              <a:t> </a:t>
            </a:r>
            <a:r>
              <a:rPr lang="nl-NL" b="0" dirty="0" err="1"/>
              <a:t>heben</a:t>
            </a:r>
            <a:r>
              <a:rPr lang="nl-NL" b="0" dirty="0"/>
              <a:t>. </a:t>
            </a:r>
            <a:r>
              <a:rPr lang="nl-NL" b="0" dirty="0" err="1"/>
              <a:t>Und</a:t>
            </a:r>
            <a:r>
              <a:rPr lang="nl-NL" b="0" dirty="0"/>
              <a:t>... </a:t>
            </a:r>
            <a:r>
              <a:rPr lang="nl-NL" b="0" dirty="0" err="1"/>
              <a:t>welche</a:t>
            </a:r>
            <a:r>
              <a:rPr lang="nl-NL" b="0" dirty="0"/>
              <a:t> </a:t>
            </a:r>
            <a:r>
              <a:rPr lang="nl-NL" b="0" dirty="0" err="1"/>
              <a:t>Technik</a:t>
            </a:r>
            <a:r>
              <a:rPr lang="nl-NL" b="0" dirty="0"/>
              <a:t> wenden </a:t>
            </a:r>
            <a:r>
              <a:rPr lang="nl-NL" b="0" dirty="0" err="1"/>
              <a:t>sie</a:t>
            </a:r>
            <a:r>
              <a:rPr lang="nl-NL" b="0" dirty="0"/>
              <a:t> in der Praxis </a:t>
            </a:r>
            <a:r>
              <a:rPr lang="nl-NL" b="0" dirty="0" err="1"/>
              <a:t>an</a:t>
            </a:r>
            <a:r>
              <a:rPr lang="nl-NL" b="0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Antwort</a:t>
            </a:r>
            <a:r>
              <a:rPr lang="nl-NL" b="0" dirty="0"/>
              <a:t>: C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Eine</a:t>
            </a:r>
            <a:r>
              <a:rPr lang="nl-NL" b="0" dirty="0"/>
              <a:t> </a:t>
            </a:r>
            <a:r>
              <a:rPr lang="nl-NL" b="0" dirty="0" err="1"/>
              <a:t>gute</a:t>
            </a:r>
            <a:r>
              <a:rPr lang="nl-NL" b="0" dirty="0"/>
              <a:t> </a:t>
            </a:r>
            <a:r>
              <a:rPr lang="nl-NL" b="0" dirty="0" err="1"/>
              <a:t>Hebetechnik</a:t>
            </a:r>
            <a:r>
              <a:rPr lang="nl-NL" b="0" dirty="0"/>
              <a:t> beugt </a:t>
            </a:r>
            <a:r>
              <a:rPr lang="nl-NL" b="0" dirty="0" err="1"/>
              <a:t>Bandscheibenschäden</a:t>
            </a:r>
            <a:r>
              <a:rPr lang="nl-NL" b="0" dirty="0"/>
              <a:t> </a:t>
            </a:r>
            <a:r>
              <a:rPr lang="nl-NL" b="0" dirty="0" err="1"/>
              <a:t>vor</a:t>
            </a:r>
            <a:r>
              <a:rPr lang="nl-NL" b="0" dirty="0"/>
              <a:t>. Je </a:t>
            </a:r>
            <a:r>
              <a:rPr lang="nl-NL" b="0" dirty="0" err="1"/>
              <a:t>stärker</a:t>
            </a:r>
            <a:r>
              <a:rPr lang="nl-NL" b="0" dirty="0"/>
              <a:t> der </a:t>
            </a:r>
            <a:r>
              <a:rPr lang="nl-NL" b="0" dirty="0" err="1"/>
              <a:t>Rücken</a:t>
            </a:r>
            <a:r>
              <a:rPr lang="nl-NL" b="0" dirty="0"/>
              <a:t> </a:t>
            </a:r>
            <a:r>
              <a:rPr lang="nl-NL" b="0" dirty="0" err="1"/>
              <a:t>gewölbt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, </a:t>
            </a:r>
            <a:r>
              <a:rPr lang="nl-NL" b="0" dirty="0" err="1"/>
              <a:t>desto</a:t>
            </a:r>
            <a:r>
              <a:rPr lang="nl-NL" b="0" dirty="0"/>
              <a:t> </a:t>
            </a:r>
            <a:r>
              <a:rPr lang="nl-NL" b="0" dirty="0" err="1"/>
              <a:t>größer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das </a:t>
            </a:r>
            <a:r>
              <a:rPr lang="nl-NL" b="0" dirty="0" err="1"/>
              <a:t>Risiko</a:t>
            </a:r>
            <a:r>
              <a:rPr lang="nl-NL" b="0" dirty="0"/>
              <a:t> </a:t>
            </a:r>
            <a:r>
              <a:rPr lang="nl-NL" b="0" dirty="0" err="1"/>
              <a:t>von</a:t>
            </a:r>
            <a:r>
              <a:rPr lang="nl-NL" b="0" dirty="0"/>
              <a:t> </a:t>
            </a:r>
            <a:r>
              <a:rPr lang="nl-NL" b="0" dirty="0" err="1"/>
              <a:t>Schäden</a:t>
            </a:r>
            <a:r>
              <a:rPr lang="nl-NL" b="0" dirty="0"/>
              <a:t> </a:t>
            </a:r>
            <a:r>
              <a:rPr lang="nl-NL" b="0" dirty="0" err="1"/>
              <a:t>beim</a:t>
            </a:r>
            <a:r>
              <a:rPr lang="nl-NL" b="0" dirty="0"/>
              <a:t> </a:t>
            </a:r>
            <a:r>
              <a:rPr lang="nl-NL" b="0" dirty="0" err="1"/>
              <a:t>Heben</a:t>
            </a:r>
            <a:r>
              <a:rPr lang="nl-NL" b="0" dirty="0"/>
              <a:t>. </a:t>
            </a:r>
            <a:r>
              <a:rPr lang="nl-NL" b="0" dirty="0" err="1"/>
              <a:t>Heben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mit</a:t>
            </a:r>
            <a:r>
              <a:rPr lang="nl-NL" b="0" dirty="0"/>
              <a:t> </a:t>
            </a:r>
            <a:r>
              <a:rPr lang="nl-NL" b="0" dirty="0" err="1"/>
              <a:t>einem</a:t>
            </a:r>
            <a:r>
              <a:rPr lang="nl-NL" b="0" dirty="0"/>
              <a:t> </a:t>
            </a:r>
            <a:r>
              <a:rPr lang="nl-NL" b="0" dirty="0" err="1"/>
              <a:t>Hohlkreuz</a:t>
            </a:r>
            <a:r>
              <a:rPr lang="nl-NL" b="0" dirty="0"/>
              <a:t>/</a:t>
            </a:r>
            <a:r>
              <a:rPr lang="nl-NL" b="0" dirty="0" err="1"/>
              <a:t>Neutralposition</a:t>
            </a:r>
            <a:r>
              <a:rPr lang="nl-NL" b="0" dirty="0"/>
              <a:t>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A: </a:t>
            </a:r>
            <a:r>
              <a:rPr lang="nl-NL" b="0" dirty="0" err="1"/>
              <a:t>Heben</a:t>
            </a:r>
            <a:r>
              <a:rPr lang="nl-NL" b="0" dirty="0"/>
              <a:t> </a:t>
            </a:r>
            <a:r>
              <a:rPr lang="nl-NL" b="0" dirty="0" err="1"/>
              <a:t>mit</a:t>
            </a:r>
            <a:r>
              <a:rPr lang="nl-NL" b="0" dirty="0"/>
              <a:t> </a:t>
            </a:r>
            <a:r>
              <a:rPr lang="nl-NL" b="0" dirty="0" err="1"/>
              <a:t>gewölbtem</a:t>
            </a:r>
            <a:r>
              <a:rPr lang="nl-NL" b="0" dirty="0"/>
              <a:t> </a:t>
            </a:r>
            <a:r>
              <a:rPr lang="nl-NL" b="0" dirty="0" err="1"/>
              <a:t>Rücken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eine</a:t>
            </a:r>
            <a:r>
              <a:rPr lang="nl-NL" b="0" dirty="0"/>
              <a:t> </a:t>
            </a:r>
            <a:r>
              <a:rPr lang="nl-NL" b="0" dirty="0" err="1"/>
              <a:t>gute</a:t>
            </a:r>
            <a:r>
              <a:rPr lang="nl-NL" b="0" dirty="0"/>
              <a:t> Idee. </a:t>
            </a:r>
            <a:r>
              <a:rPr lang="nl-NL" b="0" dirty="0" err="1"/>
              <a:t>Dadurch</a:t>
            </a:r>
            <a:r>
              <a:rPr lang="nl-NL" b="0" dirty="0"/>
              <a:t> </a:t>
            </a:r>
            <a:r>
              <a:rPr lang="nl-NL" b="0" dirty="0" err="1"/>
              <a:t>wird</a:t>
            </a:r>
            <a:r>
              <a:rPr lang="nl-NL" b="0" dirty="0"/>
              <a:t> </a:t>
            </a:r>
            <a:r>
              <a:rPr lang="nl-NL" b="0" dirty="0" err="1"/>
              <a:t>unsere</a:t>
            </a:r>
            <a:r>
              <a:rPr lang="nl-NL" b="0" dirty="0"/>
              <a:t> </a:t>
            </a:r>
            <a:r>
              <a:rPr lang="nl-NL" b="0" dirty="0" err="1"/>
              <a:t>Wirbelsäule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 </a:t>
            </a:r>
            <a:r>
              <a:rPr lang="nl-NL" b="0" dirty="0" err="1"/>
              <a:t>ihrer</a:t>
            </a:r>
            <a:r>
              <a:rPr lang="nl-NL" b="0" dirty="0"/>
              <a:t> </a:t>
            </a:r>
            <a:r>
              <a:rPr lang="nl-NL" b="0" dirty="0" err="1"/>
              <a:t>natürlichen</a:t>
            </a:r>
            <a:r>
              <a:rPr lang="nl-NL" b="0" dirty="0"/>
              <a:t> S-Form gebracht </a:t>
            </a:r>
            <a:r>
              <a:rPr lang="nl-NL" b="0" dirty="0" err="1"/>
              <a:t>und</a:t>
            </a:r>
            <a:r>
              <a:rPr lang="nl-NL" b="0" dirty="0"/>
              <a:t> die </a:t>
            </a:r>
            <a:r>
              <a:rPr lang="nl-NL" b="0" dirty="0" err="1"/>
              <a:t>Bandscheiben</a:t>
            </a:r>
            <a:r>
              <a:rPr lang="nl-NL" b="0" dirty="0"/>
              <a:t> werden </a:t>
            </a:r>
            <a:r>
              <a:rPr lang="nl-NL" b="0" dirty="0" err="1"/>
              <a:t>stark</a:t>
            </a:r>
            <a:r>
              <a:rPr lang="nl-NL" b="0" dirty="0"/>
              <a:t> </a:t>
            </a:r>
            <a:r>
              <a:rPr lang="nl-NL" b="0" dirty="0" err="1"/>
              <a:t>belastet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B: Das </a:t>
            </a:r>
            <a:r>
              <a:rPr lang="nl-NL" b="0" dirty="0" err="1"/>
              <a:t>vollständige</a:t>
            </a:r>
            <a:r>
              <a:rPr lang="nl-NL" b="0" dirty="0"/>
              <a:t> Beugen der Knie </a:t>
            </a:r>
            <a:r>
              <a:rPr lang="nl-NL" b="0" dirty="0" err="1"/>
              <a:t>wurde</a:t>
            </a:r>
            <a:r>
              <a:rPr lang="nl-NL" b="0" dirty="0"/>
              <a:t> </a:t>
            </a:r>
            <a:r>
              <a:rPr lang="nl-NL" b="0" dirty="0" err="1"/>
              <a:t>früher</a:t>
            </a:r>
            <a:r>
              <a:rPr lang="nl-NL" b="0" dirty="0"/>
              <a:t> als </a:t>
            </a:r>
            <a:r>
              <a:rPr lang="nl-NL" b="0" dirty="0" err="1"/>
              <a:t>Technik</a:t>
            </a:r>
            <a:r>
              <a:rPr lang="nl-NL" b="0" dirty="0"/>
              <a:t> </a:t>
            </a:r>
            <a:r>
              <a:rPr lang="nl-NL" b="0" dirty="0" err="1"/>
              <a:t>gelehrt</a:t>
            </a:r>
            <a:r>
              <a:rPr lang="nl-NL" b="0" dirty="0"/>
              <a:t>, </a:t>
            </a:r>
            <a:r>
              <a:rPr lang="nl-NL" b="0" dirty="0" err="1"/>
              <a:t>ist</a:t>
            </a:r>
            <a:r>
              <a:rPr lang="nl-NL" b="0" dirty="0"/>
              <a:t> </a:t>
            </a:r>
            <a:r>
              <a:rPr lang="nl-NL" b="0" dirty="0" err="1"/>
              <a:t>aber</a:t>
            </a:r>
            <a:r>
              <a:rPr lang="nl-NL" b="0" dirty="0"/>
              <a:t> </a:t>
            </a:r>
            <a:r>
              <a:rPr lang="nl-NL" b="0" dirty="0" err="1"/>
              <a:t>veraltet</a:t>
            </a:r>
            <a:r>
              <a:rPr lang="nl-NL" b="0" dirty="0"/>
              <a:t>. Es </a:t>
            </a:r>
            <a:r>
              <a:rPr lang="nl-NL" b="0" dirty="0" err="1"/>
              <a:t>belastet</a:t>
            </a:r>
            <a:r>
              <a:rPr lang="nl-NL" b="0" dirty="0"/>
              <a:t> die Knie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stark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</a:t>
            </a:r>
            <a:r>
              <a:rPr lang="nl-NL" b="0" dirty="0" err="1"/>
              <a:t>oft</a:t>
            </a:r>
            <a:r>
              <a:rPr lang="nl-NL" b="0" dirty="0"/>
              <a:t> </a:t>
            </a:r>
            <a:r>
              <a:rPr lang="nl-NL" b="0" dirty="0" err="1"/>
              <a:t>unpraktisch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C: Bei der </a:t>
            </a:r>
            <a:r>
              <a:rPr lang="nl-NL" b="0" dirty="0" err="1"/>
              <a:t>Gewichthebertechnik</a:t>
            </a:r>
            <a:r>
              <a:rPr lang="nl-NL" b="0" dirty="0"/>
              <a:t> (</a:t>
            </a:r>
            <a:r>
              <a:rPr lang="nl-NL" b="0" dirty="0" err="1"/>
              <a:t>auch</a:t>
            </a:r>
            <a:r>
              <a:rPr lang="nl-NL" b="0" dirty="0"/>
              <a:t> </a:t>
            </a:r>
            <a:r>
              <a:rPr lang="nl-NL" b="0" dirty="0" err="1"/>
              <a:t>Kniebeugentechnik</a:t>
            </a:r>
            <a:r>
              <a:rPr lang="nl-NL" b="0" dirty="0"/>
              <a:t> </a:t>
            </a:r>
            <a:r>
              <a:rPr lang="nl-NL" b="0" dirty="0" err="1"/>
              <a:t>genannt</a:t>
            </a:r>
            <a:r>
              <a:rPr lang="nl-NL" b="0" dirty="0"/>
              <a:t>) halten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Ihren</a:t>
            </a:r>
            <a:r>
              <a:rPr lang="nl-NL" b="0" dirty="0"/>
              <a:t> </a:t>
            </a:r>
            <a:r>
              <a:rPr lang="nl-NL" b="0" dirty="0" err="1"/>
              <a:t>Rücken</a:t>
            </a:r>
            <a:r>
              <a:rPr lang="nl-NL" b="0" dirty="0"/>
              <a:t> gerade, neigen </a:t>
            </a:r>
            <a:r>
              <a:rPr lang="nl-NL" b="0" dirty="0" err="1"/>
              <a:t>aber</a:t>
            </a:r>
            <a:r>
              <a:rPr lang="nl-NL" b="0" dirty="0"/>
              <a:t> das </a:t>
            </a:r>
            <a:r>
              <a:rPr lang="nl-NL" b="0" dirty="0" err="1"/>
              <a:t>Becken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hinten. </a:t>
            </a:r>
            <a:r>
              <a:rPr lang="nl-NL" b="0" dirty="0" err="1"/>
              <a:t>Schieben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daher</a:t>
            </a:r>
            <a:r>
              <a:rPr lang="nl-NL" b="0" dirty="0"/>
              <a:t> </a:t>
            </a:r>
            <a:r>
              <a:rPr lang="nl-NL" b="0" dirty="0" err="1"/>
              <a:t>Ihr</a:t>
            </a:r>
            <a:r>
              <a:rPr lang="nl-NL" b="0" dirty="0"/>
              <a:t> </a:t>
            </a:r>
            <a:r>
              <a:rPr lang="nl-NL" b="0" dirty="0" err="1"/>
              <a:t>Gesäß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hinten. Dies </a:t>
            </a:r>
            <a:r>
              <a:rPr lang="nl-NL" b="0" dirty="0" err="1"/>
              <a:t>erfordert</a:t>
            </a:r>
            <a:r>
              <a:rPr lang="nl-NL" b="0" dirty="0"/>
              <a:t> </a:t>
            </a:r>
            <a:r>
              <a:rPr lang="nl-NL" b="0" dirty="0" err="1"/>
              <a:t>eine</a:t>
            </a:r>
            <a:r>
              <a:rPr lang="nl-NL" b="0" dirty="0"/>
              <a:t> </a:t>
            </a:r>
            <a:r>
              <a:rPr lang="nl-NL" b="0" dirty="0" err="1"/>
              <a:t>gute</a:t>
            </a:r>
            <a:r>
              <a:rPr lang="nl-NL" b="0" dirty="0"/>
              <a:t> </a:t>
            </a:r>
            <a:r>
              <a:rPr lang="nl-NL" b="0" dirty="0" err="1"/>
              <a:t>Bauch</a:t>
            </a:r>
            <a:r>
              <a:rPr lang="nl-NL" b="0" dirty="0"/>
              <a:t>-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Beinmuskulatur</a:t>
            </a:r>
            <a:r>
              <a:rPr lang="nl-NL" b="0" dirty="0"/>
              <a:t>. </a:t>
            </a:r>
            <a:r>
              <a:rPr lang="nl-NL" b="0" dirty="0" err="1"/>
              <a:t>Also</a:t>
            </a:r>
            <a:r>
              <a:rPr lang="nl-NL" b="0" dirty="0"/>
              <a:t>, TRAINIEREN!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TIPP! </a:t>
            </a:r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jeden</a:t>
            </a:r>
            <a:r>
              <a:rPr lang="nl-NL" b="0" dirty="0"/>
              <a:t>, der ins Fitnessstudio </a:t>
            </a:r>
            <a:r>
              <a:rPr lang="nl-NL" b="0" dirty="0" err="1"/>
              <a:t>geht</a:t>
            </a:r>
            <a:r>
              <a:rPr lang="nl-NL" b="0" dirty="0"/>
              <a:t>. Die </a:t>
            </a:r>
            <a:r>
              <a:rPr lang="nl-NL" b="0" dirty="0" err="1"/>
              <a:t>Kniebeugentechnik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dort </a:t>
            </a:r>
            <a:r>
              <a:rPr lang="nl-NL" b="0" dirty="0" err="1"/>
              <a:t>sehr</a:t>
            </a:r>
            <a:r>
              <a:rPr lang="nl-NL" b="0" dirty="0"/>
              <a:t> </a:t>
            </a:r>
            <a:r>
              <a:rPr lang="nl-NL" b="0" dirty="0" err="1"/>
              <a:t>bekannt</a:t>
            </a:r>
            <a:r>
              <a:rPr lang="nl-NL" b="0" dirty="0"/>
              <a:t>. </a:t>
            </a:r>
            <a:r>
              <a:rPr lang="nl-NL" b="0" dirty="0" err="1"/>
              <a:t>Schau</a:t>
            </a:r>
            <a:r>
              <a:rPr lang="nl-NL" b="0" dirty="0"/>
              <a:t> dir </a:t>
            </a:r>
            <a:r>
              <a:rPr lang="nl-NL" b="0" dirty="0" err="1"/>
              <a:t>beispielsweise</a:t>
            </a:r>
            <a:r>
              <a:rPr lang="nl-NL" b="0" dirty="0"/>
              <a:t> </a:t>
            </a:r>
            <a:r>
              <a:rPr lang="nl-NL" b="0" dirty="0" err="1"/>
              <a:t>ein</a:t>
            </a:r>
            <a:r>
              <a:rPr lang="nl-NL" b="0" dirty="0"/>
              <a:t> YouTube-Video </a:t>
            </a:r>
            <a:r>
              <a:rPr lang="nl-NL" b="0" dirty="0" err="1"/>
              <a:t>an</a:t>
            </a:r>
            <a:r>
              <a:rPr lang="nl-NL" b="0" dirty="0"/>
              <a:t>, in </a:t>
            </a:r>
            <a:r>
              <a:rPr lang="nl-NL" b="0" dirty="0" err="1"/>
              <a:t>dem</a:t>
            </a:r>
            <a:r>
              <a:rPr lang="nl-NL" b="0" dirty="0"/>
              <a:t> </a:t>
            </a:r>
            <a:r>
              <a:rPr lang="nl-NL" b="0" dirty="0" err="1"/>
              <a:t>ein</a:t>
            </a:r>
            <a:r>
              <a:rPr lang="nl-NL" b="0" dirty="0"/>
              <a:t> </a:t>
            </a:r>
            <a:r>
              <a:rPr lang="nl-NL" b="0" dirty="0" err="1"/>
              <a:t>Gewichtheber</a:t>
            </a:r>
            <a:r>
              <a:rPr lang="nl-NL" b="0" dirty="0"/>
              <a:t> </a:t>
            </a:r>
            <a:r>
              <a:rPr lang="nl-NL" b="0" dirty="0" err="1"/>
              <a:t>ein</a:t>
            </a:r>
            <a:r>
              <a:rPr lang="nl-NL" b="0" dirty="0"/>
              <a:t> </a:t>
            </a:r>
            <a:r>
              <a:rPr lang="nl-NL" b="0" dirty="0" err="1"/>
              <a:t>schweres</a:t>
            </a:r>
            <a:r>
              <a:rPr lang="nl-NL" b="0" dirty="0"/>
              <a:t> Gewicht </a:t>
            </a:r>
            <a:r>
              <a:rPr lang="nl-NL" b="0" dirty="0" err="1"/>
              <a:t>stemmt</a:t>
            </a:r>
            <a:r>
              <a:rPr lang="nl-NL" b="0" dirty="0"/>
              <a:t>. Wie macht er das </a:t>
            </a:r>
            <a:r>
              <a:rPr lang="nl-NL" b="0" dirty="0" err="1"/>
              <a:t>erfolgreich</a:t>
            </a:r>
            <a:r>
              <a:rPr lang="nl-NL" b="0" dirty="0"/>
              <a:t>? </a:t>
            </a:r>
            <a:r>
              <a:rPr lang="nl-NL" b="0" dirty="0" err="1"/>
              <a:t>Achte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die </a:t>
            </a:r>
            <a:r>
              <a:rPr lang="nl-NL" b="0" dirty="0" err="1"/>
              <a:t>Position</a:t>
            </a:r>
            <a:r>
              <a:rPr lang="nl-NL" b="0" dirty="0"/>
              <a:t> seiner </a:t>
            </a:r>
            <a:r>
              <a:rPr lang="nl-NL" b="0" dirty="0" err="1"/>
              <a:t>Füße</a:t>
            </a:r>
            <a:r>
              <a:rPr lang="nl-NL" b="0" dirty="0"/>
              <a:t>, die </a:t>
            </a:r>
            <a:r>
              <a:rPr lang="nl-NL" b="0" dirty="0" err="1"/>
              <a:t>Bewegung</a:t>
            </a:r>
            <a:r>
              <a:rPr lang="nl-NL" b="0" dirty="0"/>
              <a:t> </a:t>
            </a:r>
            <a:r>
              <a:rPr lang="nl-NL" b="0" dirty="0" err="1"/>
              <a:t>seines</a:t>
            </a:r>
            <a:r>
              <a:rPr lang="nl-NL" b="0" dirty="0"/>
              <a:t> </a:t>
            </a:r>
            <a:r>
              <a:rPr lang="nl-NL" b="0" dirty="0" err="1"/>
              <a:t>Beckens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den Moment der </a:t>
            </a:r>
            <a:r>
              <a:rPr lang="nl-NL" b="0" dirty="0" err="1"/>
              <a:t>Einatmung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8687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r>
              <a:rPr lang="nl-NL" dirty="0"/>
              <a:t>:</a:t>
            </a:r>
          </a:p>
          <a:p>
            <a:endParaRPr lang="nl-NL" dirty="0"/>
          </a:p>
          <a:p>
            <a:r>
              <a:rPr lang="nl-NL" dirty="0"/>
              <a:t>1. Es mag </a:t>
            </a:r>
            <a:r>
              <a:rPr lang="nl-NL" dirty="0" err="1"/>
              <a:t>selbstverständlich</a:t>
            </a:r>
            <a:r>
              <a:rPr lang="nl-NL" dirty="0"/>
              <a:t> </a:t>
            </a:r>
            <a:r>
              <a:rPr lang="nl-NL" dirty="0" err="1"/>
              <a:t>erscheinen</a:t>
            </a:r>
            <a:r>
              <a:rPr lang="nl-NL" dirty="0"/>
              <a:t>, </a:t>
            </a:r>
            <a:r>
              <a:rPr lang="nl-NL" dirty="0" err="1"/>
              <a:t>aber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nicht, </a:t>
            </a:r>
            <a:r>
              <a:rPr lang="nl-NL" dirty="0" err="1"/>
              <a:t>wenn</a:t>
            </a:r>
            <a:r>
              <a:rPr lang="nl-NL" dirty="0"/>
              <a:t> es nicht </a:t>
            </a:r>
            <a:r>
              <a:rPr lang="nl-NL" dirty="0" err="1"/>
              <a:t>unbedingt</a:t>
            </a:r>
            <a:r>
              <a:rPr lang="nl-NL" dirty="0"/>
              <a:t> </a:t>
            </a:r>
            <a:r>
              <a:rPr lang="nl-NL" dirty="0" err="1"/>
              <a:t>nötig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. </a:t>
            </a:r>
            <a:r>
              <a:rPr lang="nl-NL" dirty="0" err="1"/>
              <a:t>Benutzen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eine</a:t>
            </a:r>
            <a:r>
              <a:rPr lang="nl-NL" dirty="0"/>
              <a:t> </a:t>
            </a:r>
            <a:r>
              <a:rPr lang="nl-NL" dirty="0" err="1"/>
              <a:t>Hebehilfe</a:t>
            </a:r>
            <a:r>
              <a:rPr lang="nl-NL" dirty="0"/>
              <a:t>, </a:t>
            </a:r>
            <a:r>
              <a:rPr lang="nl-NL" dirty="0" err="1"/>
              <a:t>anstatt</a:t>
            </a:r>
            <a:r>
              <a:rPr lang="nl-NL" dirty="0"/>
              <a:t> </a:t>
            </a:r>
            <a:r>
              <a:rPr lang="nl-NL" dirty="0" err="1"/>
              <a:t>Ihren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überanstrengen</a:t>
            </a:r>
            <a:r>
              <a:rPr lang="nl-NL" dirty="0"/>
              <a:t>. Oder bitten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um</a:t>
            </a:r>
            <a:r>
              <a:rPr lang="nl-NL" dirty="0"/>
              <a:t> </a:t>
            </a:r>
            <a:r>
              <a:rPr lang="nl-NL" dirty="0" err="1"/>
              <a:t>Hilfe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/>
              <a:t>2. Halten </a:t>
            </a:r>
            <a:r>
              <a:rPr lang="nl-NL" dirty="0" err="1"/>
              <a:t>Sie</a:t>
            </a:r>
            <a:r>
              <a:rPr lang="nl-NL" dirty="0"/>
              <a:t> den </a:t>
            </a:r>
            <a:r>
              <a:rPr lang="nl-NL" dirty="0" err="1"/>
              <a:t>Gegenstand</a:t>
            </a:r>
            <a:r>
              <a:rPr lang="nl-NL" dirty="0"/>
              <a:t> </a:t>
            </a:r>
            <a:r>
              <a:rPr lang="nl-NL" dirty="0" err="1"/>
              <a:t>beim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so</a:t>
            </a:r>
            <a:r>
              <a:rPr lang="nl-NL" dirty="0"/>
              <a:t> nah wie </a:t>
            </a:r>
            <a:r>
              <a:rPr lang="nl-NL" dirty="0" err="1"/>
              <a:t>möglich</a:t>
            </a:r>
            <a:r>
              <a:rPr lang="nl-NL" dirty="0"/>
              <a:t> </a:t>
            </a:r>
            <a:r>
              <a:rPr lang="nl-NL" dirty="0" err="1"/>
              <a:t>am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. Das </a:t>
            </a:r>
            <a:r>
              <a:rPr lang="nl-NL" dirty="0" err="1"/>
              <a:t>reduziert</a:t>
            </a:r>
            <a:r>
              <a:rPr lang="nl-NL" dirty="0"/>
              <a:t> die </a:t>
            </a:r>
            <a:r>
              <a:rPr lang="nl-NL" dirty="0" err="1"/>
              <a:t>Belastung</a:t>
            </a:r>
            <a:r>
              <a:rPr lang="nl-NL" dirty="0"/>
              <a:t> </a:t>
            </a:r>
            <a:r>
              <a:rPr lang="nl-NL" dirty="0" err="1"/>
              <a:t>Ihrer</a:t>
            </a:r>
            <a:r>
              <a:rPr lang="nl-NL" dirty="0"/>
              <a:t> </a:t>
            </a:r>
            <a:r>
              <a:rPr lang="nl-NL" dirty="0" err="1"/>
              <a:t>Rückenmuskulatur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erleichtert</a:t>
            </a:r>
            <a:r>
              <a:rPr lang="nl-NL" dirty="0"/>
              <a:t> die </a:t>
            </a:r>
            <a:r>
              <a:rPr lang="nl-NL" dirty="0" err="1"/>
              <a:t>Kontrolle</a:t>
            </a:r>
            <a:r>
              <a:rPr lang="nl-NL" dirty="0"/>
              <a:t> des </a:t>
            </a:r>
            <a:r>
              <a:rPr lang="nl-NL" dirty="0" err="1"/>
              <a:t>Gegenstands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/>
              <a:t>3. Vermeiden </a:t>
            </a:r>
            <a:r>
              <a:rPr lang="nl-NL" dirty="0" err="1"/>
              <a:t>Sie</a:t>
            </a:r>
            <a:r>
              <a:rPr lang="nl-NL" dirty="0"/>
              <a:t> es, </a:t>
            </a:r>
            <a:r>
              <a:rPr lang="nl-NL" dirty="0" err="1"/>
              <a:t>beim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 den </a:t>
            </a:r>
            <a:r>
              <a:rPr lang="nl-NL" dirty="0" err="1"/>
              <a:t>Oberkörper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verdrehen</a:t>
            </a:r>
            <a:r>
              <a:rPr lang="nl-NL" dirty="0"/>
              <a:t>, da dies </a:t>
            </a:r>
            <a:r>
              <a:rPr lang="nl-NL" dirty="0" err="1"/>
              <a:t>Ihren</a:t>
            </a:r>
            <a:r>
              <a:rPr lang="nl-NL" dirty="0"/>
              <a:t> </a:t>
            </a:r>
            <a:r>
              <a:rPr lang="nl-NL" dirty="0" err="1"/>
              <a:t>Rücken</a:t>
            </a:r>
            <a:r>
              <a:rPr lang="nl-NL" dirty="0"/>
              <a:t> </a:t>
            </a:r>
            <a:r>
              <a:rPr lang="nl-NL" dirty="0" err="1"/>
              <a:t>zusätzlich</a:t>
            </a:r>
            <a:r>
              <a:rPr lang="nl-NL" dirty="0"/>
              <a:t> belasten </a:t>
            </a:r>
            <a:r>
              <a:rPr lang="nl-NL" dirty="0" err="1"/>
              <a:t>kann</a:t>
            </a:r>
            <a:r>
              <a:rPr lang="nl-NL" dirty="0"/>
              <a:t>. </a:t>
            </a:r>
            <a:r>
              <a:rPr lang="nl-NL" dirty="0" err="1"/>
              <a:t>Drehen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stattdessen</a:t>
            </a:r>
            <a:r>
              <a:rPr lang="nl-NL" dirty="0"/>
              <a:t> </a:t>
            </a:r>
            <a:r>
              <a:rPr lang="nl-NL" dirty="0" err="1"/>
              <a:t>Ihren</a:t>
            </a:r>
            <a:r>
              <a:rPr lang="nl-NL" dirty="0"/>
              <a:t> </a:t>
            </a:r>
            <a:r>
              <a:rPr lang="nl-NL" dirty="0" err="1"/>
              <a:t>gesamten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, </a:t>
            </a:r>
            <a:r>
              <a:rPr lang="nl-NL" dirty="0" err="1"/>
              <a:t>um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manövrieren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/>
              <a:t>4.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Hüft</a:t>
            </a:r>
            <a:r>
              <a:rPr lang="nl-NL" dirty="0"/>
              <a:t>-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Brusthöhe</a:t>
            </a:r>
            <a:r>
              <a:rPr lang="nl-NL" dirty="0"/>
              <a:t> </a:t>
            </a:r>
            <a:r>
              <a:rPr lang="nl-NL" dirty="0" err="1"/>
              <a:t>sorgt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eine</a:t>
            </a:r>
            <a:r>
              <a:rPr lang="nl-NL" dirty="0"/>
              <a:t> optimale </a:t>
            </a:r>
            <a:r>
              <a:rPr lang="nl-NL" dirty="0" err="1"/>
              <a:t>Haltung</a:t>
            </a:r>
            <a:r>
              <a:rPr lang="nl-NL" dirty="0"/>
              <a:t>. </a:t>
            </a:r>
            <a:r>
              <a:rPr lang="nl-NL" dirty="0" err="1"/>
              <a:t>So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der </a:t>
            </a:r>
            <a:r>
              <a:rPr lang="nl-NL" dirty="0" err="1"/>
              <a:t>Hebende</a:t>
            </a:r>
            <a:r>
              <a:rPr lang="nl-NL" dirty="0"/>
              <a:t> den </a:t>
            </a:r>
            <a:r>
              <a:rPr lang="nl-NL" dirty="0" err="1"/>
              <a:t>Rücken</a:t>
            </a:r>
            <a:r>
              <a:rPr lang="nl-NL" dirty="0"/>
              <a:t> gerade halten </a:t>
            </a:r>
            <a:r>
              <a:rPr lang="nl-NL" dirty="0" err="1"/>
              <a:t>und</a:t>
            </a:r>
            <a:r>
              <a:rPr lang="nl-NL" dirty="0"/>
              <a:t> die Knie beugen, was die </a:t>
            </a:r>
            <a:r>
              <a:rPr lang="nl-NL" dirty="0" err="1"/>
              <a:t>Rückenbelastung</a:t>
            </a:r>
            <a:r>
              <a:rPr lang="nl-NL" dirty="0"/>
              <a:t> </a:t>
            </a:r>
            <a:r>
              <a:rPr lang="nl-NL" dirty="0" err="1"/>
              <a:t>reduziert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das </a:t>
            </a:r>
            <a:r>
              <a:rPr lang="nl-NL" dirty="0" err="1"/>
              <a:t>Verletzungsrisiko</a:t>
            </a:r>
            <a:r>
              <a:rPr lang="nl-NL" dirty="0"/>
              <a:t> </a:t>
            </a:r>
            <a:r>
              <a:rPr lang="nl-NL" dirty="0" err="1"/>
              <a:t>minimiert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626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Hinweise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Richtlinien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Arbeitsschutzkatalog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zwischen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40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180 cm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über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1,80 m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unerwünscht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HUBHÄUFIGKEIT MAXIMALES HUBWICHT in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≤ 1x pro 10 min 25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1x pro 10 min - ≤ 2x pro min 12,5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2x pro min - ≤ 4x pro min 11,5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4x pro min - ≤ 6x pro min 9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6x pro min - ≤ 8x pro min 7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8x pro min - ≤ 13x pro min 4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40 cm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HUBHÄUFIGKEIT MAXIMALES HUBWICHT in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≤ 1x pro 20 min 25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1x pro 20 min - ≤ 1 x pro min 12,5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 x pro Minute - ≤ 2 x pro Minute 11,5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2 x pro Minute - ≤ 3 x pro Minute 9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3 x pro Minute - ≤ 4 x pro Minute 7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4 x pro Minute - ≤ 6 x pro Minute 4 kg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72481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Anleitung</a:t>
            </a: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Ziehen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ist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bei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Arbeit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weit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verbreitet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ersetzt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zunehmend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Heben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von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Lasten.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Ziehen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kommt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beispielsweise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Bewegen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von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Karren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Rollcontainern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vor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Antwort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Karrens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gilt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allgemein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als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ergonomischer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sicherer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als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Ziehen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Hier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einige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Gründe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warum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Karrens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in der Regel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bevorzugt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wird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Bessere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Körperhaltung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Karrens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bleibt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Rücken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in der Regel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gerader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als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Ziehen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Dies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trägt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zur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Erhaltung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natürlichen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Krümmung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Wirbelsäule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bei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reduziert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die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Belastung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Rückenmuskulatur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Bandscheiben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Gesündere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Gelenkbelastung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werden die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stärkeren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Muskelgruppen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in den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Beinen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wie z. B.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Quadrizeps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die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Gesäßmuskulatur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beansprucht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anstatt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Rücken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-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Schultermuskulatur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die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Ziehen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beansprucht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wird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Dies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reduziert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die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Belastung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Gelenke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Rücken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Schultern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Nacken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Bessere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Stabilität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Karrens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bietet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Allgemeinen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mehr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Kontrolle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Stabilität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da das Gewicht des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Karrens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hinter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der Person liegt. Dies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verringert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Risiko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Umkippens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oder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Ausrutschens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insbesondere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auf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unebenem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Gelände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Verbesserte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Sicht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Durch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des Wagens hat man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bessere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Sicht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auf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den Weg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vor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sich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kann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Hindernissen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leichter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ausweichen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verringert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Unfallrisiko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Leichteres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Anhalten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des Wagens: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Beim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Schieben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kann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man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leichter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anhalten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indem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man die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Schubkraft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reduziert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oder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den Wagen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mit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dem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Körper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festhält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Das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Ziehen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eines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Wagens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kann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schwieriger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anzuhalten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sein,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insbesondere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wenn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sein Gewicht Schwung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aufgebaut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hat.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963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Schieben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unterscheidet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zwischen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Schieben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bzw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Händen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bzw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Beinen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Aufbringen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Kraft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ganzen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Körper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beispielsweise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Bewegen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Mülltonne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23504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Anleitung</a:t>
            </a: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Macht es </a:t>
            </a:r>
            <a:r>
              <a:rPr lang="nl-NL" b="0" dirty="0" err="1"/>
              <a:t>für</a:t>
            </a:r>
            <a:r>
              <a:rPr lang="nl-NL" b="0" dirty="0"/>
              <a:t> </a:t>
            </a:r>
            <a:r>
              <a:rPr lang="nl-NL" b="0" dirty="0" err="1"/>
              <a:t>Ihren</a:t>
            </a:r>
            <a:r>
              <a:rPr lang="nl-NL" b="0" dirty="0"/>
              <a:t> </a:t>
            </a:r>
            <a:r>
              <a:rPr lang="nl-NL" b="0" dirty="0" err="1"/>
              <a:t>Körper</a:t>
            </a:r>
            <a:r>
              <a:rPr lang="nl-NL" b="0" dirty="0"/>
              <a:t> </a:t>
            </a:r>
            <a:r>
              <a:rPr lang="nl-NL" b="0" dirty="0" err="1"/>
              <a:t>einen</a:t>
            </a:r>
            <a:r>
              <a:rPr lang="nl-NL" b="0" dirty="0"/>
              <a:t> </a:t>
            </a:r>
            <a:r>
              <a:rPr lang="nl-NL" b="0" dirty="0" err="1"/>
              <a:t>Unterschied</a:t>
            </a:r>
            <a:r>
              <a:rPr lang="nl-NL" b="0" dirty="0"/>
              <a:t>, ob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etwas</a:t>
            </a:r>
            <a:r>
              <a:rPr lang="nl-NL" b="0" dirty="0"/>
              <a:t> </a:t>
            </a:r>
            <a:r>
              <a:rPr lang="nl-NL" b="0" dirty="0" err="1"/>
              <a:t>schnell</a:t>
            </a:r>
            <a:r>
              <a:rPr lang="nl-NL" b="0" dirty="0"/>
              <a:t> </a:t>
            </a:r>
            <a:r>
              <a:rPr lang="nl-NL" b="0" dirty="0" err="1"/>
              <a:t>oder</a:t>
            </a:r>
            <a:r>
              <a:rPr lang="nl-NL" b="0" dirty="0"/>
              <a:t> </a:t>
            </a:r>
            <a:r>
              <a:rPr lang="nl-NL" b="0" dirty="0" err="1"/>
              <a:t>langsam</a:t>
            </a:r>
            <a:r>
              <a:rPr lang="nl-NL" b="0" dirty="0"/>
              <a:t> bewegen?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Antwort</a:t>
            </a:r>
            <a:r>
              <a:rPr lang="nl-NL" b="0" dirty="0"/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Die </a:t>
            </a:r>
            <a:r>
              <a:rPr lang="nl-NL" b="0" dirty="0" err="1"/>
              <a:t>Startkraft</a:t>
            </a:r>
            <a:r>
              <a:rPr lang="nl-NL" b="0" dirty="0"/>
              <a:t>, die </a:t>
            </a:r>
            <a:r>
              <a:rPr lang="nl-NL" b="0" dirty="0" err="1"/>
              <a:t>erforderlich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, </a:t>
            </a:r>
            <a:r>
              <a:rPr lang="nl-NL" b="0" dirty="0" err="1"/>
              <a:t>um</a:t>
            </a:r>
            <a:r>
              <a:rPr lang="nl-NL" b="0" dirty="0"/>
              <a:t> </a:t>
            </a:r>
            <a:r>
              <a:rPr lang="nl-NL" b="0" dirty="0" err="1"/>
              <a:t>einen</a:t>
            </a:r>
            <a:r>
              <a:rPr lang="nl-NL" b="0" dirty="0"/>
              <a:t> Wagen in </a:t>
            </a:r>
            <a:r>
              <a:rPr lang="nl-NL" b="0" dirty="0" err="1"/>
              <a:t>einem</a:t>
            </a:r>
            <a:r>
              <a:rPr lang="nl-NL" b="0" dirty="0"/>
              <a:t> </a:t>
            </a:r>
            <a:r>
              <a:rPr lang="nl-NL" b="0" dirty="0" err="1"/>
              <a:t>Zug</a:t>
            </a:r>
            <a:r>
              <a:rPr lang="nl-NL" b="0" dirty="0"/>
              <a:t> in </a:t>
            </a:r>
            <a:r>
              <a:rPr lang="nl-NL" b="0" dirty="0" err="1"/>
              <a:t>Bewegung</a:t>
            </a:r>
            <a:r>
              <a:rPr lang="nl-NL" b="0" dirty="0"/>
              <a:t>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setzen</a:t>
            </a:r>
            <a:r>
              <a:rPr lang="nl-NL" b="0" dirty="0"/>
              <a:t>, </a:t>
            </a:r>
            <a:r>
              <a:rPr lang="nl-NL" b="0" dirty="0" err="1"/>
              <a:t>kann</a:t>
            </a:r>
            <a:r>
              <a:rPr lang="nl-NL" b="0" dirty="0"/>
              <a:t> </a:t>
            </a:r>
            <a:r>
              <a:rPr lang="nl-NL" b="0" dirty="0" err="1"/>
              <a:t>leicht</a:t>
            </a:r>
            <a:r>
              <a:rPr lang="nl-NL" b="0" dirty="0"/>
              <a:t> </a:t>
            </a:r>
            <a:r>
              <a:rPr lang="nl-NL" b="0" dirty="0" err="1"/>
              <a:t>doppelt</a:t>
            </a:r>
            <a:r>
              <a:rPr lang="nl-NL" b="0" dirty="0"/>
              <a:t> </a:t>
            </a:r>
            <a:r>
              <a:rPr lang="nl-NL" b="0" dirty="0" err="1"/>
              <a:t>so</a:t>
            </a:r>
            <a:r>
              <a:rPr lang="nl-NL" b="0" dirty="0"/>
              <a:t> </a:t>
            </a:r>
            <a:r>
              <a:rPr lang="nl-NL" b="0" dirty="0" err="1"/>
              <a:t>hoch</a:t>
            </a:r>
            <a:r>
              <a:rPr lang="nl-NL" b="0" dirty="0"/>
              <a:t> sein wie bei </a:t>
            </a:r>
            <a:r>
              <a:rPr lang="nl-NL" b="0" dirty="0" err="1"/>
              <a:t>langsamem</a:t>
            </a:r>
            <a:r>
              <a:rPr lang="nl-NL" b="0" dirty="0"/>
              <a:t> </a:t>
            </a:r>
            <a:r>
              <a:rPr lang="nl-NL" b="0" dirty="0" err="1"/>
              <a:t>Anfahren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Langsames</a:t>
            </a:r>
            <a:r>
              <a:rPr lang="nl-NL" b="0" dirty="0"/>
              <a:t> </a:t>
            </a:r>
            <a:r>
              <a:rPr lang="nl-NL" b="0" dirty="0" err="1"/>
              <a:t>Anfahren</a:t>
            </a:r>
            <a:r>
              <a:rPr lang="nl-NL" b="0" dirty="0"/>
              <a:t> </a:t>
            </a:r>
            <a:r>
              <a:rPr lang="nl-NL" b="0" dirty="0" err="1"/>
              <a:t>verteilt</a:t>
            </a:r>
            <a:r>
              <a:rPr lang="nl-NL" b="0" dirty="0"/>
              <a:t> die Kraft </a:t>
            </a:r>
            <a:r>
              <a:rPr lang="nl-NL" b="0" dirty="0" err="1"/>
              <a:t>gleichmäßig</a:t>
            </a:r>
            <a:r>
              <a:rPr lang="nl-NL" b="0" dirty="0"/>
              <a:t> </a:t>
            </a:r>
            <a:r>
              <a:rPr lang="nl-NL" b="0" dirty="0" err="1"/>
              <a:t>über</a:t>
            </a:r>
            <a:r>
              <a:rPr lang="nl-NL" b="0" dirty="0"/>
              <a:t> </a:t>
            </a:r>
            <a:r>
              <a:rPr lang="nl-NL" b="0" dirty="0" err="1"/>
              <a:t>einen</a:t>
            </a:r>
            <a:r>
              <a:rPr lang="nl-NL" b="0" dirty="0"/>
              <a:t> </a:t>
            </a:r>
            <a:r>
              <a:rPr lang="nl-NL" b="0" dirty="0" err="1"/>
              <a:t>längeren</a:t>
            </a:r>
            <a:r>
              <a:rPr lang="nl-NL" b="0" dirty="0"/>
              <a:t> </a:t>
            </a:r>
            <a:r>
              <a:rPr lang="nl-NL" b="0" dirty="0" err="1"/>
              <a:t>Zeitraum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reduziert</a:t>
            </a:r>
            <a:r>
              <a:rPr lang="nl-NL" b="0" dirty="0"/>
              <a:t> </a:t>
            </a:r>
            <a:r>
              <a:rPr lang="nl-NL" b="0" dirty="0" err="1"/>
              <a:t>so</a:t>
            </a:r>
            <a:r>
              <a:rPr lang="nl-NL" b="0" dirty="0"/>
              <a:t> die </a:t>
            </a:r>
            <a:r>
              <a:rPr lang="nl-NL" b="0" dirty="0" err="1"/>
              <a:t>Belastung</a:t>
            </a:r>
            <a:r>
              <a:rPr lang="nl-NL" b="0" dirty="0"/>
              <a:t> des </a:t>
            </a:r>
            <a:r>
              <a:rPr lang="nl-NL" b="0" dirty="0" err="1"/>
              <a:t>Körpers</a:t>
            </a:r>
            <a:r>
              <a:rPr lang="nl-NL" b="0" dirty="0"/>
              <a:t>. </a:t>
            </a:r>
            <a:r>
              <a:rPr lang="nl-NL" b="0" dirty="0" err="1"/>
              <a:t>Schnelles</a:t>
            </a:r>
            <a:r>
              <a:rPr lang="nl-NL" b="0" dirty="0"/>
              <a:t> </a:t>
            </a:r>
            <a:r>
              <a:rPr lang="nl-NL" b="0" dirty="0" err="1"/>
              <a:t>Beschleunigen</a:t>
            </a:r>
            <a:r>
              <a:rPr lang="nl-NL" b="0" dirty="0"/>
              <a:t> </a:t>
            </a:r>
            <a:r>
              <a:rPr lang="nl-NL" b="0" dirty="0" err="1"/>
              <a:t>kann</a:t>
            </a:r>
            <a:r>
              <a:rPr lang="nl-NL" b="0" dirty="0"/>
              <a:t> </a:t>
            </a:r>
            <a:r>
              <a:rPr lang="nl-NL" b="0" dirty="0" err="1"/>
              <a:t>zu</a:t>
            </a:r>
            <a:r>
              <a:rPr lang="nl-NL" b="0" dirty="0"/>
              <a:t> </a:t>
            </a:r>
            <a:r>
              <a:rPr lang="nl-NL" b="0" dirty="0" err="1"/>
              <a:t>einer</a:t>
            </a:r>
            <a:r>
              <a:rPr lang="nl-NL" b="0" dirty="0"/>
              <a:t> </a:t>
            </a:r>
            <a:r>
              <a:rPr lang="nl-NL" b="0" dirty="0" err="1"/>
              <a:t>Überlastung</a:t>
            </a:r>
            <a:r>
              <a:rPr lang="nl-NL" b="0" dirty="0"/>
              <a:t> der </a:t>
            </a:r>
            <a:r>
              <a:rPr lang="nl-NL" b="0" dirty="0" err="1"/>
              <a:t>Muskeln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Gelenke</a:t>
            </a:r>
            <a:r>
              <a:rPr lang="nl-NL" b="0" dirty="0"/>
              <a:t>, </a:t>
            </a:r>
            <a:r>
              <a:rPr lang="nl-NL" b="0" dirty="0" err="1"/>
              <a:t>insbesondere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Rücken</a:t>
            </a:r>
            <a:r>
              <a:rPr lang="nl-NL" b="0" dirty="0"/>
              <a:t>-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Armbereich</a:t>
            </a:r>
            <a:r>
              <a:rPr lang="nl-NL" b="0" dirty="0"/>
              <a:t>, </a:t>
            </a:r>
            <a:r>
              <a:rPr lang="nl-NL" b="0" dirty="0" err="1"/>
              <a:t>führen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2664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Hinweise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Leitlinien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Drücken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Arbeitsschutzkatalog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Leitlinie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Drücken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beträgt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 N (30 kg).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über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 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dürfen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Hilfsmitteln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mehreren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Personen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ausgeführt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werden.</a:t>
            </a:r>
          </a:p>
          <a:p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Tägliche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Arbeitshäufigkeit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Maximale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Krafteinwirkung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&lt; 4 x pro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 kg/300 N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4–8 x pro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kg/250 N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8–16 x pro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 kg/200 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0664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Belastende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Arbeitshaltungen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kommen in der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Metallverarbeitung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häufig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Statische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Körperhaltungen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entstehen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beispielsweise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Schweißen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längeres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derselben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Stelle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erfordern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wie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Drehbank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Werkbank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Schweißen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Dynamische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Belastungen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können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Aufnehmen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Materialien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Kombination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auftreten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21236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Anleitung</a:t>
            </a: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Wir</a:t>
            </a:r>
            <a:r>
              <a:rPr lang="nl-NL" b="0" dirty="0"/>
              <a:t> </a:t>
            </a:r>
            <a:r>
              <a:rPr lang="nl-NL" b="0" dirty="0" err="1"/>
              <a:t>untersuchen</a:t>
            </a:r>
            <a:r>
              <a:rPr lang="nl-NL" b="0" dirty="0"/>
              <a:t> den </a:t>
            </a:r>
            <a:r>
              <a:rPr lang="nl-NL" b="0" dirty="0" err="1"/>
              <a:t>höchsten</a:t>
            </a:r>
            <a:r>
              <a:rPr lang="nl-NL" b="0" dirty="0"/>
              <a:t>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die </a:t>
            </a:r>
            <a:r>
              <a:rPr lang="nl-NL" b="0" dirty="0" err="1"/>
              <a:t>Bandscheiben</a:t>
            </a:r>
            <a:r>
              <a:rPr lang="nl-NL" b="0" dirty="0"/>
              <a:t>. Was denken die </a:t>
            </a:r>
            <a:r>
              <a:rPr lang="nl-NL" b="0" dirty="0" err="1"/>
              <a:t>Teilnehmer</a:t>
            </a:r>
            <a:r>
              <a:rPr lang="nl-NL" b="0" dirty="0"/>
              <a:t>? </a:t>
            </a:r>
            <a:r>
              <a:rPr lang="nl-NL" b="0" dirty="0" err="1"/>
              <a:t>Wäre</a:t>
            </a:r>
            <a:r>
              <a:rPr lang="nl-NL" b="0" dirty="0"/>
              <a:t> </a:t>
            </a:r>
            <a:r>
              <a:rPr lang="nl-NL" b="0" dirty="0" err="1"/>
              <a:t>dieser</a:t>
            </a:r>
            <a:r>
              <a:rPr lang="nl-NL" b="0" dirty="0"/>
              <a:t> </a:t>
            </a:r>
            <a:r>
              <a:rPr lang="nl-NL" b="0" dirty="0" err="1"/>
              <a:t>beispielsweise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Liegen 0?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Antwort</a:t>
            </a:r>
            <a:r>
              <a:rPr lang="nl-NL" b="0" dirty="0"/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Es mag </a:t>
            </a:r>
            <a:r>
              <a:rPr lang="nl-NL" b="0" dirty="0" err="1"/>
              <a:t>überraschend</a:t>
            </a:r>
            <a:r>
              <a:rPr lang="nl-NL" b="0" dirty="0"/>
              <a:t> klingen, </a:t>
            </a:r>
            <a:r>
              <a:rPr lang="nl-NL" b="0" dirty="0" err="1"/>
              <a:t>aber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Sitzen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der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die </a:t>
            </a:r>
            <a:r>
              <a:rPr lang="nl-NL" b="0" dirty="0" err="1"/>
              <a:t>Bandscheiben</a:t>
            </a:r>
            <a:r>
              <a:rPr lang="nl-NL" b="0" dirty="0"/>
              <a:t> </a:t>
            </a:r>
            <a:r>
              <a:rPr lang="nl-NL" b="0" dirty="0" err="1"/>
              <a:t>am</a:t>
            </a:r>
            <a:r>
              <a:rPr lang="nl-NL" b="0" dirty="0"/>
              <a:t> </a:t>
            </a:r>
            <a:r>
              <a:rPr lang="nl-NL" b="0" dirty="0" err="1"/>
              <a:t>höchsten</a:t>
            </a:r>
            <a:r>
              <a:rPr lang="nl-NL" b="0" dirty="0"/>
              <a:t>. </a:t>
            </a:r>
            <a:r>
              <a:rPr lang="nl-NL" b="0" dirty="0" err="1"/>
              <a:t>Weitere</a:t>
            </a:r>
            <a:r>
              <a:rPr lang="nl-NL" b="0" dirty="0"/>
              <a:t> </a:t>
            </a:r>
            <a:r>
              <a:rPr lang="nl-NL" b="0" dirty="0" err="1"/>
              <a:t>Informationen</a:t>
            </a:r>
            <a:r>
              <a:rPr lang="nl-NL" b="0" dirty="0"/>
              <a:t> </a:t>
            </a:r>
            <a:r>
              <a:rPr lang="nl-NL" b="0" dirty="0" err="1"/>
              <a:t>finden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der </a:t>
            </a:r>
            <a:r>
              <a:rPr lang="nl-NL" b="0" dirty="0" err="1"/>
              <a:t>nächsten</a:t>
            </a:r>
            <a:r>
              <a:rPr lang="nl-NL" b="0" dirty="0"/>
              <a:t> Folie.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3058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Anleitung</a:t>
            </a:r>
            <a:endParaRPr lang="nl-NL" b="0" dirty="0"/>
          </a:p>
          <a:p>
            <a:r>
              <a:rPr lang="nl-NL" b="0" dirty="0" err="1"/>
              <a:t>Diese</a:t>
            </a:r>
            <a:r>
              <a:rPr lang="nl-NL" b="0" dirty="0"/>
              <a:t> </a:t>
            </a:r>
            <a:r>
              <a:rPr lang="nl-NL" b="0" dirty="0" err="1"/>
              <a:t>Tabelle</a:t>
            </a:r>
            <a:r>
              <a:rPr lang="nl-NL" b="0" dirty="0"/>
              <a:t> </a:t>
            </a:r>
            <a:r>
              <a:rPr lang="nl-NL" b="0" dirty="0" err="1"/>
              <a:t>zeigt</a:t>
            </a:r>
            <a:r>
              <a:rPr lang="nl-NL" b="0" dirty="0"/>
              <a:t> </a:t>
            </a:r>
            <a:r>
              <a:rPr lang="nl-NL" b="0" dirty="0" err="1"/>
              <a:t>verschiedene</a:t>
            </a:r>
            <a:r>
              <a:rPr lang="nl-NL" b="0" dirty="0"/>
              <a:t> </a:t>
            </a:r>
            <a:r>
              <a:rPr lang="nl-NL" b="0" dirty="0" err="1"/>
              <a:t>Körperhaltungen</a:t>
            </a:r>
            <a:r>
              <a:rPr lang="nl-NL" b="0" dirty="0"/>
              <a:t> </a:t>
            </a:r>
            <a:r>
              <a:rPr lang="nl-NL" b="0" dirty="0" err="1"/>
              <a:t>mit</a:t>
            </a:r>
            <a:r>
              <a:rPr lang="nl-NL" b="0" dirty="0"/>
              <a:t> </a:t>
            </a:r>
            <a:r>
              <a:rPr lang="nl-NL" b="0" dirty="0" err="1"/>
              <a:t>dem</a:t>
            </a:r>
            <a:r>
              <a:rPr lang="nl-NL" b="0" dirty="0"/>
              <a:t> </a:t>
            </a:r>
            <a:r>
              <a:rPr lang="nl-NL" b="0" dirty="0" err="1"/>
              <a:t>Druck</a:t>
            </a:r>
            <a:r>
              <a:rPr lang="nl-NL" b="0" dirty="0"/>
              <a:t> (in Newton) </a:t>
            </a:r>
            <a:r>
              <a:rPr lang="nl-NL" b="0" dirty="0" err="1"/>
              <a:t>auf</a:t>
            </a:r>
            <a:r>
              <a:rPr lang="nl-NL" b="0" dirty="0"/>
              <a:t> die </a:t>
            </a:r>
            <a:r>
              <a:rPr lang="nl-NL" b="0" dirty="0" err="1"/>
              <a:t>Bandscheiben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/>
              <a:t>Es mag </a:t>
            </a:r>
            <a:r>
              <a:rPr lang="nl-NL" b="0" dirty="0" err="1"/>
              <a:t>überraschend</a:t>
            </a:r>
            <a:r>
              <a:rPr lang="nl-NL" b="0" dirty="0"/>
              <a:t> klingen, </a:t>
            </a:r>
            <a:r>
              <a:rPr lang="nl-NL" b="0" dirty="0" err="1"/>
              <a:t>aber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Sitzen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der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</a:t>
            </a:r>
            <a:r>
              <a:rPr lang="nl-NL" b="0" dirty="0" err="1"/>
              <a:t>unsere</a:t>
            </a:r>
            <a:r>
              <a:rPr lang="nl-NL" b="0" dirty="0"/>
              <a:t> </a:t>
            </a:r>
            <a:r>
              <a:rPr lang="nl-NL" b="0" dirty="0" err="1"/>
              <a:t>Bandscheiben</a:t>
            </a:r>
            <a:r>
              <a:rPr lang="nl-NL" b="0" dirty="0"/>
              <a:t> </a:t>
            </a:r>
            <a:r>
              <a:rPr lang="nl-NL" b="0" dirty="0" err="1"/>
              <a:t>am</a:t>
            </a:r>
            <a:r>
              <a:rPr lang="nl-NL" b="0" dirty="0"/>
              <a:t> </a:t>
            </a:r>
            <a:r>
              <a:rPr lang="nl-NL" b="0" dirty="0" err="1"/>
              <a:t>höchsten</a:t>
            </a:r>
            <a:r>
              <a:rPr lang="nl-NL" b="0" dirty="0"/>
              <a:t>. Dies gilt </a:t>
            </a:r>
            <a:r>
              <a:rPr lang="nl-NL" b="0" dirty="0" err="1"/>
              <a:t>insbesondere</a:t>
            </a:r>
            <a:r>
              <a:rPr lang="nl-NL" b="0" dirty="0"/>
              <a:t>, </a:t>
            </a:r>
            <a:r>
              <a:rPr lang="nl-NL" b="0" dirty="0" err="1"/>
              <a:t>wenn</a:t>
            </a:r>
            <a:r>
              <a:rPr lang="nl-NL" b="0" dirty="0"/>
              <a:t> </a:t>
            </a:r>
            <a:r>
              <a:rPr lang="nl-NL" b="0" dirty="0" err="1"/>
              <a:t>wir</a:t>
            </a:r>
            <a:r>
              <a:rPr lang="nl-NL" b="0" dirty="0"/>
              <a:t> </a:t>
            </a:r>
            <a:r>
              <a:rPr lang="nl-NL" b="0" dirty="0" err="1"/>
              <a:t>gleichzeitig</a:t>
            </a:r>
            <a:r>
              <a:rPr lang="nl-NL" b="0" dirty="0"/>
              <a:t> </a:t>
            </a:r>
            <a:r>
              <a:rPr lang="nl-NL" b="0" dirty="0" err="1"/>
              <a:t>ein</a:t>
            </a:r>
            <a:r>
              <a:rPr lang="nl-NL" b="0" dirty="0"/>
              <a:t> Gewicht halten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uns</a:t>
            </a:r>
            <a:r>
              <a:rPr lang="nl-NL" b="0" dirty="0"/>
              <a:t> </a:t>
            </a:r>
            <a:r>
              <a:rPr lang="nl-NL" b="0" dirty="0" err="1"/>
              <a:t>nach</a:t>
            </a:r>
            <a:r>
              <a:rPr lang="nl-NL" b="0" dirty="0"/>
              <a:t> </a:t>
            </a:r>
            <a:r>
              <a:rPr lang="nl-NL" b="0" dirty="0" err="1"/>
              <a:t>vorne</a:t>
            </a:r>
            <a:r>
              <a:rPr lang="nl-NL" b="0" dirty="0"/>
              <a:t> beugen.</a:t>
            </a:r>
          </a:p>
          <a:p>
            <a:r>
              <a:rPr lang="nl-NL" b="0" dirty="0" err="1"/>
              <a:t>Erinnern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sich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die </a:t>
            </a:r>
            <a:r>
              <a:rPr lang="nl-NL" b="0" dirty="0" err="1"/>
              <a:t>Haltung</a:t>
            </a:r>
            <a:r>
              <a:rPr lang="nl-NL" b="0" dirty="0"/>
              <a:t> der </a:t>
            </a:r>
            <a:r>
              <a:rPr lang="nl-NL" b="0" dirty="0" err="1"/>
              <a:t>Männer</a:t>
            </a:r>
            <a:r>
              <a:rPr lang="nl-NL" b="0" dirty="0"/>
              <a:t> in „</a:t>
            </a:r>
            <a:r>
              <a:rPr lang="nl-NL" b="0" dirty="0" err="1"/>
              <a:t>Finde</a:t>
            </a:r>
            <a:r>
              <a:rPr lang="nl-NL" b="0" dirty="0"/>
              <a:t> die </a:t>
            </a:r>
            <a:r>
              <a:rPr lang="nl-NL" b="0" dirty="0" err="1"/>
              <a:t>Unterschiede</a:t>
            </a:r>
            <a:r>
              <a:rPr lang="nl-NL" b="0" dirty="0"/>
              <a:t>“!</a:t>
            </a:r>
          </a:p>
          <a:p>
            <a:endParaRPr lang="nl-NL" b="0" dirty="0"/>
          </a:p>
          <a:p>
            <a:r>
              <a:rPr lang="nl-NL" b="0" dirty="0" err="1"/>
              <a:t>Tipp</a:t>
            </a:r>
            <a:r>
              <a:rPr lang="nl-NL" b="0" dirty="0"/>
              <a:t>: </a:t>
            </a:r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die </a:t>
            </a:r>
            <a:r>
              <a:rPr lang="nl-NL" b="0" dirty="0" err="1"/>
              <a:t>Teilnehmer</a:t>
            </a:r>
            <a:r>
              <a:rPr lang="nl-NL" b="0" dirty="0"/>
              <a:t>, </a:t>
            </a:r>
            <a:r>
              <a:rPr lang="nl-NL" b="0" dirty="0" err="1"/>
              <a:t>warum</a:t>
            </a:r>
            <a:r>
              <a:rPr lang="nl-NL" b="0" dirty="0"/>
              <a:t> der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0 </a:t>
            </a:r>
            <a:r>
              <a:rPr lang="nl-NL" b="0" dirty="0" err="1"/>
              <a:t>ist</a:t>
            </a:r>
            <a:r>
              <a:rPr lang="nl-NL" b="0" dirty="0"/>
              <a:t>, </a:t>
            </a:r>
            <a:r>
              <a:rPr lang="nl-NL" b="0" dirty="0" err="1"/>
              <a:t>auch</a:t>
            </a:r>
            <a:r>
              <a:rPr lang="nl-NL" b="0" dirty="0"/>
              <a:t> nicht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Bett</a:t>
            </a:r>
            <a:r>
              <a:rPr lang="nl-NL" b="0" dirty="0"/>
              <a:t>.</a:t>
            </a:r>
          </a:p>
          <a:p>
            <a:r>
              <a:rPr lang="nl-NL" b="0" dirty="0"/>
              <a:t>Die </a:t>
            </a:r>
            <a:r>
              <a:rPr lang="nl-NL" b="0" dirty="0" err="1"/>
              <a:t>Schwerkraft</a:t>
            </a:r>
            <a:r>
              <a:rPr lang="nl-NL" b="0" dirty="0"/>
              <a:t> </a:t>
            </a:r>
            <a:r>
              <a:rPr lang="nl-NL" b="0" dirty="0" err="1"/>
              <a:t>übt</a:t>
            </a:r>
            <a:r>
              <a:rPr lang="nl-NL" b="0" dirty="0"/>
              <a:t> </a:t>
            </a:r>
            <a:r>
              <a:rPr lang="nl-NL" b="0" dirty="0" err="1"/>
              <a:t>kontinuierlich</a:t>
            </a:r>
            <a:r>
              <a:rPr lang="nl-NL" b="0" dirty="0"/>
              <a:t>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auf</a:t>
            </a:r>
            <a:r>
              <a:rPr lang="nl-NL" b="0" dirty="0"/>
              <a:t> </a:t>
            </a:r>
            <a:r>
              <a:rPr lang="nl-NL" b="0" dirty="0" err="1"/>
              <a:t>unsere</a:t>
            </a:r>
            <a:r>
              <a:rPr lang="nl-NL" b="0" dirty="0"/>
              <a:t> </a:t>
            </a:r>
            <a:r>
              <a:rPr lang="nl-NL" b="0" dirty="0" err="1"/>
              <a:t>Bandscheiben</a:t>
            </a:r>
            <a:r>
              <a:rPr lang="nl-NL" b="0" dirty="0"/>
              <a:t> </a:t>
            </a:r>
            <a:r>
              <a:rPr lang="nl-NL" b="0" dirty="0" err="1"/>
              <a:t>aus</a:t>
            </a:r>
            <a:r>
              <a:rPr lang="nl-NL" b="0" dirty="0"/>
              <a:t>. </a:t>
            </a:r>
            <a:r>
              <a:rPr lang="nl-NL" b="0" dirty="0" err="1"/>
              <a:t>Daher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er </a:t>
            </a:r>
            <a:r>
              <a:rPr lang="nl-NL" b="0" dirty="0" err="1"/>
              <a:t>nie</a:t>
            </a:r>
            <a:r>
              <a:rPr lang="nl-NL" b="0" dirty="0"/>
              <a:t> 0 (</a:t>
            </a:r>
            <a:r>
              <a:rPr lang="nl-NL" b="0" dirty="0" err="1"/>
              <a:t>außer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Weltraum</a:t>
            </a:r>
            <a:r>
              <a:rPr lang="nl-NL" b="0" dirty="0"/>
              <a:t>).</a:t>
            </a:r>
          </a:p>
          <a:p>
            <a:r>
              <a:rPr lang="nl-NL" b="0" dirty="0"/>
              <a:t>In der </a:t>
            </a:r>
            <a:r>
              <a:rPr lang="nl-NL" b="0" dirty="0" err="1"/>
              <a:t>Seitenlage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der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etwas</a:t>
            </a:r>
            <a:r>
              <a:rPr lang="nl-NL" b="0" dirty="0"/>
              <a:t> </a:t>
            </a:r>
            <a:r>
              <a:rPr lang="nl-NL" b="0" dirty="0" err="1"/>
              <a:t>höher</a:t>
            </a:r>
            <a:r>
              <a:rPr lang="nl-NL" b="0" dirty="0"/>
              <a:t> als in der </a:t>
            </a:r>
            <a:r>
              <a:rPr lang="nl-NL" b="0" dirty="0" err="1"/>
              <a:t>Rückenlage</a:t>
            </a:r>
            <a:r>
              <a:rPr lang="nl-NL" b="0" dirty="0"/>
              <a:t>.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Stehen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er noch </a:t>
            </a:r>
            <a:r>
              <a:rPr lang="nl-NL" b="0" dirty="0" err="1"/>
              <a:t>höher</a:t>
            </a:r>
            <a:r>
              <a:rPr lang="nl-NL" b="0" dirty="0"/>
              <a:t> </a:t>
            </a:r>
            <a:r>
              <a:rPr lang="nl-NL" b="0" dirty="0" err="1"/>
              <a:t>und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Sitzen</a:t>
            </a:r>
            <a:r>
              <a:rPr lang="nl-NL" b="0" dirty="0"/>
              <a:t> </a:t>
            </a:r>
            <a:r>
              <a:rPr lang="nl-NL" b="0" dirty="0" err="1"/>
              <a:t>am</a:t>
            </a:r>
            <a:r>
              <a:rPr lang="nl-NL" b="0" dirty="0"/>
              <a:t> </a:t>
            </a:r>
            <a:r>
              <a:rPr lang="nl-NL" b="0" dirty="0" err="1"/>
              <a:t>höchsten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Tipp</a:t>
            </a:r>
            <a:r>
              <a:rPr lang="nl-NL" b="0" dirty="0"/>
              <a:t>: </a:t>
            </a:r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, </a:t>
            </a:r>
            <a:r>
              <a:rPr lang="nl-NL" b="0" dirty="0" err="1"/>
              <a:t>warum</a:t>
            </a:r>
            <a:r>
              <a:rPr lang="nl-NL" b="0" dirty="0"/>
              <a:t> der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Sitzen</a:t>
            </a:r>
            <a:r>
              <a:rPr lang="nl-NL" b="0" dirty="0"/>
              <a:t> </a:t>
            </a:r>
            <a:r>
              <a:rPr lang="nl-NL" b="0" dirty="0" err="1"/>
              <a:t>höher</a:t>
            </a:r>
            <a:r>
              <a:rPr lang="nl-NL" b="0" dirty="0"/>
              <a:t> </a:t>
            </a:r>
            <a:r>
              <a:rPr lang="nl-NL" b="0" dirty="0" err="1"/>
              <a:t>ist</a:t>
            </a:r>
            <a:r>
              <a:rPr lang="nl-NL" b="0" dirty="0"/>
              <a:t> als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Stehen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/>
              <a:t>Das liegt </a:t>
            </a:r>
            <a:r>
              <a:rPr lang="nl-NL" b="0" dirty="0" err="1"/>
              <a:t>daran</a:t>
            </a:r>
            <a:r>
              <a:rPr lang="nl-NL" b="0" dirty="0"/>
              <a:t>, </a:t>
            </a:r>
            <a:r>
              <a:rPr lang="nl-NL" b="0" dirty="0" err="1"/>
              <a:t>dass</a:t>
            </a:r>
            <a:r>
              <a:rPr lang="nl-NL" b="0" dirty="0"/>
              <a:t> </a:t>
            </a:r>
            <a:r>
              <a:rPr lang="nl-NL" b="0" dirty="0" err="1"/>
              <a:t>unsere</a:t>
            </a:r>
            <a:r>
              <a:rPr lang="nl-NL" b="0" dirty="0"/>
              <a:t> </a:t>
            </a:r>
            <a:r>
              <a:rPr lang="nl-NL" b="0" dirty="0" err="1"/>
              <a:t>Wirbelsäule</a:t>
            </a:r>
            <a:r>
              <a:rPr lang="nl-NL" b="0" dirty="0"/>
              <a:t> </a:t>
            </a:r>
            <a:r>
              <a:rPr lang="nl-NL" b="0" dirty="0" err="1"/>
              <a:t>im</a:t>
            </a:r>
            <a:r>
              <a:rPr lang="nl-NL" b="0" dirty="0"/>
              <a:t> </a:t>
            </a:r>
            <a:r>
              <a:rPr lang="nl-NL" b="0" dirty="0" err="1"/>
              <a:t>Sitzen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eine</a:t>
            </a:r>
            <a:r>
              <a:rPr lang="nl-NL" b="0" dirty="0"/>
              <a:t> ideale S-Form hat, was den </a:t>
            </a:r>
            <a:r>
              <a:rPr lang="nl-NL" b="0" dirty="0" err="1"/>
              <a:t>Druck</a:t>
            </a:r>
            <a:r>
              <a:rPr lang="nl-NL" b="0" dirty="0"/>
              <a:t> </a:t>
            </a:r>
            <a:r>
              <a:rPr lang="nl-NL" b="0" dirty="0" err="1"/>
              <a:t>erhöht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93496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Hinweise</a:t>
            </a:r>
            <a:endParaRPr lang="nl-NL" dirty="0"/>
          </a:p>
          <a:p>
            <a:r>
              <a:rPr lang="nl-NL" dirty="0" err="1"/>
              <a:t>Arbeitshaltungen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-</a:t>
            </a:r>
            <a:r>
              <a:rPr lang="nl-NL" dirty="0" err="1"/>
              <a:t>bewegungen</a:t>
            </a:r>
            <a:r>
              <a:rPr lang="nl-NL" dirty="0"/>
              <a:t> </a:t>
            </a:r>
            <a:r>
              <a:rPr lang="nl-NL" dirty="0" err="1"/>
              <a:t>sollten</a:t>
            </a:r>
            <a:r>
              <a:rPr lang="nl-NL" dirty="0"/>
              <a:t> </a:t>
            </a:r>
            <a:r>
              <a:rPr lang="nl-NL" dirty="0" err="1"/>
              <a:t>möglichst</a:t>
            </a:r>
            <a:r>
              <a:rPr lang="nl-NL" dirty="0"/>
              <a:t> </a:t>
            </a:r>
            <a:r>
              <a:rPr lang="nl-NL" dirty="0" err="1"/>
              <a:t>vermieden</a:t>
            </a:r>
            <a:r>
              <a:rPr lang="nl-NL" dirty="0"/>
              <a:t> werden.</a:t>
            </a:r>
          </a:p>
          <a:p>
            <a:r>
              <a:rPr lang="nl-NL" dirty="0" err="1"/>
              <a:t>Körperteile</a:t>
            </a:r>
            <a:r>
              <a:rPr lang="nl-NL" dirty="0"/>
              <a:t> </a:t>
            </a:r>
            <a:r>
              <a:rPr lang="nl-NL" dirty="0" err="1"/>
              <a:t>sollten</a:t>
            </a:r>
            <a:r>
              <a:rPr lang="nl-NL" dirty="0"/>
              <a:t> </a:t>
            </a:r>
            <a:r>
              <a:rPr lang="nl-NL" dirty="0" err="1"/>
              <a:t>so</a:t>
            </a:r>
            <a:r>
              <a:rPr lang="nl-NL" dirty="0"/>
              <a:t> </a:t>
            </a:r>
            <a:r>
              <a:rPr lang="nl-NL" dirty="0" err="1"/>
              <a:t>wenig</a:t>
            </a:r>
            <a:r>
              <a:rPr lang="nl-NL" dirty="0"/>
              <a:t> wie </a:t>
            </a:r>
            <a:r>
              <a:rPr lang="nl-NL" dirty="0" err="1"/>
              <a:t>möglich</a:t>
            </a:r>
            <a:r>
              <a:rPr lang="nl-NL" dirty="0"/>
              <a:t> in </a:t>
            </a:r>
            <a:r>
              <a:rPr lang="nl-NL" dirty="0" err="1"/>
              <a:t>Extrempositionen</a:t>
            </a:r>
            <a:r>
              <a:rPr lang="nl-NL" dirty="0"/>
              <a:t> gebracht werden.</a:t>
            </a:r>
          </a:p>
          <a:p>
            <a:r>
              <a:rPr lang="nl-NL" dirty="0" err="1"/>
              <a:t>Allgemeine</a:t>
            </a:r>
            <a:r>
              <a:rPr lang="nl-NL" dirty="0"/>
              <a:t> Richtlinie: </a:t>
            </a:r>
            <a:r>
              <a:rPr lang="nl-NL" dirty="0" err="1"/>
              <a:t>Körperteile</a:t>
            </a:r>
            <a:r>
              <a:rPr lang="nl-NL" dirty="0"/>
              <a:t> </a:t>
            </a:r>
            <a:r>
              <a:rPr lang="nl-NL" dirty="0" err="1"/>
              <a:t>sollten</a:t>
            </a:r>
            <a:r>
              <a:rPr lang="nl-NL" dirty="0"/>
              <a:t> </a:t>
            </a:r>
            <a:r>
              <a:rPr lang="nl-NL" dirty="0" err="1"/>
              <a:t>während</a:t>
            </a:r>
            <a:r>
              <a:rPr lang="nl-NL" dirty="0"/>
              <a:t> </a:t>
            </a:r>
            <a:r>
              <a:rPr lang="nl-NL" dirty="0" err="1"/>
              <a:t>eines</a:t>
            </a:r>
            <a:r>
              <a:rPr lang="nl-NL" dirty="0"/>
              <a:t> </a:t>
            </a:r>
            <a:r>
              <a:rPr lang="nl-NL" dirty="0" err="1"/>
              <a:t>Arbeitstages</a:t>
            </a:r>
            <a:r>
              <a:rPr lang="nl-NL" dirty="0"/>
              <a:t> </a:t>
            </a:r>
            <a:r>
              <a:rPr lang="nl-NL" dirty="0" err="1"/>
              <a:t>insgesamt</a:t>
            </a:r>
            <a:r>
              <a:rPr lang="nl-NL" dirty="0"/>
              <a:t> nicht </a:t>
            </a:r>
            <a:r>
              <a:rPr lang="nl-NL" dirty="0" err="1"/>
              <a:t>länger</a:t>
            </a:r>
            <a:r>
              <a:rPr lang="nl-NL" dirty="0"/>
              <a:t> als zwei </a:t>
            </a:r>
            <a:r>
              <a:rPr lang="nl-NL" dirty="0" err="1"/>
              <a:t>Stunden</a:t>
            </a:r>
            <a:r>
              <a:rPr lang="nl-NL" dirty="0"/>
              <a:t> in </a:t>
            </a:r>
            <a:r>
              <a:rPr lang="nl-NL" dirty="0" err="1"/>
              <a:t>Extrempositionen</a:t>
            </a:r>
            <a:r>
              <a:rPr lang="nl-NL" dirty="0"/>
              <a:t> </a:t>
            </a:r>
            <a:r>
              <a:rPr lang="nl-NL" dirty="0" err="1"/>
              <a:t>verbracht</a:t>
            </a:r>
            <a:r>
              <a:rPr lang="nl-NL" dirty="0"/>
              <a:t> werden.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3669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909 / 5,000</a:t>
            </a:r>
          </a:p>
          <a:p>
            <a:pPr rtl="0"/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Repetitive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Bewegungen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umfassen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wiederholte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Bewegungen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der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Hände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Raum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(in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Zyklen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wobei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extreme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Handgelenksposition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erschwerenden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Faktor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darstellt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Dazu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gehören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auch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häufige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Bewegungen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des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Rumpfes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Drehen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Beugen)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der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Beine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Knien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Hocken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In der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Metallverarbeitung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Elektrotechnik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treten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repetitive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Bewegungen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beispielsweise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bei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Fließbandtätigkeiten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der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Produktmontage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auf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Definition: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Bewegung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der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Hände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Arme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oder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Finger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die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wiederholt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mehr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als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zweimal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 Minute)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ausgeführt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wird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Bewegungen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gelten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als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repetitiv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Wenn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mindestens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zwei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Stunden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über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den Tag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verteilt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ausgeführt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werden,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oder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Wenn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mindestens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Stunde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lang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ununterbrochen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ausgeführt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werden.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Hinweis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Das Halten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eines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Gewichts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z. B.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eines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Werkzeugs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gilt als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repetitiv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wenn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das Gewicht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weniger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als 3 kg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beträgt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höheres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Gewicht gilt als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Heben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oder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Tragen</a:t>
            </a: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86238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61662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bedeutet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länger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 Tag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diesem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Arbeitsschutzkatalog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beschränken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auf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Büro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Produktionsumgebungen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gefördert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werden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sollten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mögen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zwar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leicht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erscheinen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doch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langes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Verharren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derselben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kann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gesundheitlichen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Problemen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führen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Dazu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können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Rücken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Nacken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Schulterbeschwerden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gehören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Dennoch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stehenden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vorzuziehen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starker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Krafteinwirkung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Handhabung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großer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Gegenstände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langen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Arbeitswegen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Einrichtung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Steharbeitsplatzes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sinnvoll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der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Metallverarbeitung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kommt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Bürotätigkeiten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Bildschirmarbeit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93535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Anleitung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gibt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bisher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keine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internationalen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Gesetze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Richtlinien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Einschränkung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da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Forschung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noch in den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Kinderschuhen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steckt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niederländischen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Recht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fehlen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spezifische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Richtlinien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Arbeitgeber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halten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müssen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jedoch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Richtlinie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körperliche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Aktivität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enthalten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Vermeidung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rät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diesen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Bereich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gibt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keine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Richtlinien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Informationsblätter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bieten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Beispiele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Förderung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körperlicher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Aktivität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gesunden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Ausübung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sitzender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Tätigkeiten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50059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schließen</a:t>
            </a:r>
            <a:r>
              <a:rPr lang="nl-NL" dirty="0"/>
              <a:t> </a:t>
            </a:r>
            <a:r>
              <a:rPr lang="nl-NL" dirty="0" err="1"/>
              <a:t>diese</a:t>
            </a:r>
            <a:r>
              <a:rPr lang="nl-NL" dirty="0"/>
              <a:t> </a:t>
            </a:r>
            <a:r>
              <a:rPr lang="nl-NL" dirty="0" err="1"/>
              <a:t>Toolbox</a:t>
            </a:r>
            <a:r>
              <a:rPr lang="nl-NL" dirty="0"/>
              <a:t> </a:t>
            </a:r>
            <a:r>
              <a:rPr lang="nl-NL" dirty="0" err="1"/>
              <a:t>mit</a:t>
            </a:r>
            <a:r>
              <a:rPr lang="nl-NL" dirty="0"/>
              <a:t> </a:t>
            </a:r>
            <a:r>
              <a:rPr lang="nl-NL" dirty="0" err="1"/>
              <a:t>einigen</a:t>
            </a:r>
            <a:r>
              <a:rPr lang="nl-NL" dirty="0"/>
              <a:t> </a:t>
            </a:r>
            <a:r>
              <a:rPr lang="nl-NL" dirty="0" err="1"/>
              <a:t>Aussagen</a:t>
            </a:r>
            <a:r>
              <a:rPr lang="nl-NL" dirty="0"/>
              <a:t> </a:t>
            </a:r>
            <a:r>
              <a:rPr lang="nl-NL" dirty="0" err="1"/>
              <a:t>ab</a:t>
            </a:r>
            <a:r>
              <a:rPr lang="nl-NL" dirty="0"/>
              <a:t>, die </a:t>
            </a:r>
            <a:r>
              <a:rPr lang="nl-NL" dirty="0" err="1"/>
              <a:t>Ihnen</a:t>
            </a:r>
            <a:r>
              <a:rPr lang="nl-NL" dirty="0"/>
              <a:t> </a:t>
            </a:r>
            <a:r>
              <a:rPr lang="nl-NL" dirty="0" err="1"/>
              <a:t>helfen</a:t>
            </a:r>
            <a:r>
              <a:rPr lang="nl-NL" dirty="0"/>
              <a:t> sollen,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verstehen</a:t>
            </a:r>
            <a:r>
              <a:rPr lang="nl-NL" dirty="0"/>
              <a:t>, wie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mit</a:t>
            </a:r>
            <a:r>
              <a:rPr lang="nl-NL" dirty="0"/>
              <a:t> </a:t>
            </a:r>
            <a:r>
              <a:rPr lang="nl-NL" dirty="0" err="1"/>
              <a:t>körperlicher</a:t>
            </a:r>
            <a:r>
              <a:rPr lang="nl-NL" dirty="0"/>
              <a:t> </a:t>
            </a:r>
            <a:r>
              <a:rPr lang="nl-NL" dirty="0" err="1"/>
              <a:t>Belastung</a:t>
            </a:r>
            <a:r>
              <a:rPr lang="nl-NL" dirty="0"/>
              <a:t> </a:t>
            </a:r>
            <a:r>
              <a:rPr lang="nl-NL" dirty="0" err="1"/>
              <a:t>umgehen</a:t>
            </a:r>
            <a:r>
              <a:rPr lang="nl-NL" dirty="0"/>
              <a:t>.</a:t>
            </a:r>
          </a:p>
          <a:p>
            <a:r>
              <a:rPr lang="nl-NL" dirty="0" err="1"/>
              <a:t>Wir</a:t>
            </a:r>
            <a:r>
              <a:rPr lang="nl-NL" dirty="0"/>
              <a:t> werden </a:t>
            </a:r>
            <a:r>
              <a:rPr lang="nl-NL" dirty="0" err="1"/>
              <a:t>auch</a:t>
            </a:r>
            <a:r>
              <a:rPr lang="nl-NL" dirty="0"/>
              <a:t> </a:t>
            </a:r>
            <a:r>
              <a:rPr lang="nl-NL" dirty="0" err="1"/>
              <a:t>darauf</a:t>
            </a:r>
            <a:r>
              <a:rPr lang="nl-NL" dirty="0"/>
              <a:t> </a:t>
            </a:r>
            <a:r>
              <a:rPr lang="nl-NL" dirty="0" err="1"/>
              <a:t>eingehen</a:t>
            </a:r>
            <a:r>
              <a:rPr lang="nl-NL" dirty="0"/>
              <a:t>, wie es hier in </a:t>
            </a:r>
            <a:r>
              <a:rPr lang="nl-NL" dirty="0" err="1"/>
              <a:t>unserem</a:t>
            </a:r>
            <a:r>
              <a:rPr lang="nl-NL" dirty="0"/>
              <a:t> </a:t>
            </a:r>
            <a:r>
              <a:rPr lang="nl-NL" dirty="0" err="1"/>
              <a:t>Unternehmen</a:t>
            </a:r>
            <a:r>
              <a:rPr lang="nl-NL" dirty="0"/>
              <a:t> </a:t>
            </a:r>
            <a:r>
              <a:rPr lang="nl-NL" dirty="0" err="1"/>
              <a:t>aussieht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was </a:t>
            </a:r>
            <a:r>
              <a:rPr lang="nl-NL" dirty="0" err="1"/>
              <a:t>wir</a:t>
            </a:r>
            <a:r>
              <a:rPr lang="nl-NL" dirty="0"/>
              <a:t> </a:t>
            </a:r>
            <a:r>
              <a:rPr lang="nl-NL" dirty="0" err="1"/>
              <a:t>dagegen</a:t>
            </a:r>
            <a:r>
              <a:rPr lang="nl-NL" dirty="0"/>
              <a:t> </a:t>
            </a:r>
            <a:r>
              <a:rPr lang="nl-NL" dirty="0" err="1"/>
              <a:t>tun</a:t>
            </a:r>
            <a:r>
              <a:rPr lang="nl-NL" dirty="0"/>
              <a:t> </a:t>
            </a:r>
            <a:r>
              <a:rPr lang="nl-NL" dirty="0" err="1"/>
              <a:t>können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10695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 </a:t>
            </a:r>
            <a:r>
              <a:rPr lang="nl-NL" dirty="0" err="1"/>
              <a:t>Beides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gut sein...</a:t>
            </a:r>
          </a:p>
          <a:p>
            <a:r>
              <a:rPr lang="nl-NL" dirty="0"/>
              <a:t>Es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ratsam</a:t>
            </a:r>
            <a:r>
              <a:rPr lang="nl-NL" dirty="0"/>
              <a:t>, </a:t>
            </a:r>
            <a:r>
              <a:rPr lang="nl-NL" dirty="0" err="1"/>
              <a:t>darüber</a:t>
            </a:r>
            <a:r>
              <a:rPr lang="nl-NL" dirty="0"/>
              <a:t> </a:t>
            </a:r>
            <a:r>
              <a:rPr lang="nl-NL" dirty="0" err="1"/>
              <a:t>nachzudenken</a:t>
            </a:r>
            <a:r>
              <a:rPr lang="nl-NL" dirty="0"/>
              <a:t>, wie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Ihre</a:t>
            </a:r>
            <a:r>
              <a:rPr lang="nl-NL" dirty="0"/>
              <a:t> </a:t>
            </a:r>
            <a:r>
              <a:rPr lang="nl-NL" dirty="0" err="1"/>
              <a:t>Arbeit</a:t>
            </a:r>
            <a:r>
              <a:rPr lang="nl-NL" dirty="0"/>
              <a:t> </a:t>
            </a:r>
            <a:r>
              <a:rPr lang="nl-NL" dirty="0" err="1"/>
              <a:t>effizient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gesund</a:t>
            </a:r>
            <a:r>
              <a:rPr lang="nl-NL" dirty="0"/>
              <a:t> </a:t>
            </a:r>
            <a:r>
              <a:rPr lang="nl-NL" dirty="0" err="1"/>
              <a:t>erledigen</a:t>
            </a:r>
            <a:r>
              <a:rPr lang="nl-NL" dirty="0"/>
              <a:t> </a:t>
            </a:r>
            <a:r>
              <a:rPr lang="nl-NL" dirty="0" err="1"/>
              <a:t>können</a:t>
            </a:r>
            <a:r>
              <a:rPr lang="nl-NL" dirty="0"/>
              <a:t>. </a:t>
            </a:r>
            <a:r>
              <a:rPr lang="nl-NL" dirty="0" err="1"/>
              <a:t>Manchmal</a:t>
            </a:r>
            <a:r>
              <a:rPr lang="nl-NL" dirty="0"/>
              <a:t> macht man </a:t>
            </a:r>
            <a:r>
              <a:rPr lang="nl-NL" dirty="0" err="1"/>
              <a:t>etwas</a:t>
            </a:r>
            <a:r>
              <a:rPr lang="nl-NL" dirty="0"/>
              <a:t> </a:t>
            </a:r>
            <a:r>
              <a:rPr lang="nl-NL" dirty="0" err="1"/>
              <a:t>schon</a:t>
            </a:r>
            <a:r>
              <a:rPr lang="nl-NL" dirty="0"/>
              <a:t> lange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muss</a:t>
            </a:r>
            <a:r>
              <a:rPr lang="nl-NL" dirty="0"/>
              <a:t> nicht </a:t>
            </a:r>
            <a:r>
              <a:rPr lang="nl-NL" dirty="0" err="1"/>
              <a:t>mehr</a:t>
            </a:r>
            <a:r>
              <a:rPr lang="nl-NL" dirty="0"/>
              <a:t> </a:t>
            </a:r>
            <a:r>
              <a:rPr lang="nl-NL" dirty="0" err="1"/>
              <a:t>darüber</a:t>
            </a:r>
            <a:r>
              <a:rPr lang="nl-NL" dirty="0"/>
              <a:t> </a:t>
            </a:r>
            <a:r>
              <a:rPr lang="nl-NL" dirty="0" err="1"/>
              <a:t>nachdenken</a:t>
            </a:r>
            <a:r>
              <a:rPr lang="nl-NL" dirty="0"/>
              <a:t>. Achten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jedoch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tief</a:t>
            </a:r>
            <a:r>
              <a:rPr lang="nl-NL" dirty="0"/>
              <a:t> </a:t>
            </a:r>
            <a:r>
              <a:rPr lang="nl-NL" dirty="0" err="1"/>
              <a:t>verwurzelte</a:t>
            </a:r>
            <a:r>
              <a:rPr lang="nl-NL" dirty="0"/>
              <a:t> Muster, die nicht immer </a:t>
            </a:r>
            <a:r>
              <a:rPr lang="nl-NL" dirty="0" err="1"/>
              <a:t>gesund</a:t>
            </a:r>
            <a:r>
              <a:rPr lang="nl-NL" dirty="0"/>
              <a:t> </a:t>
            </a:r>
            <a:r>
              <a:rPr lang="nl-NL" dirty="0" err="1"/>
              <a:t>sind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58146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 </a:t>
            </a:r>
            <a:r>
              <a:rPr lang="nl-NL" dirty="0" err="1"/>
              <a:t>Beides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gut sein…</a:t>
            </a:r>
          </a:p>
          <a:p>
            <a:r>
              <a:rPr lang="nl-NL" dirty="0"/>
              <a:t>Das </a:t>
            </a:r>
            <a:r>
              <a:rPr lang="nl-NL" dirty="0" err="1"/>
              <a:t>hängt</a:t>
            </a:r>
            <a:r>
              <a:rPr lang="nl-NL" dirty="0"/>
              <a:t> </a:t>
            </a:r>
            <a:r>
              <a:rPr lang="nl-NL" dirty="0" err="1"/>
              <a:t>natürlich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der Art der </a:t>
            </a:r>
            <a:r>
              <a:rPr lang="nl-NL" dirty="0" err="1"/>
              <a:t>Arbeit</a:t>
            </a:r>
            <a:r>
              <a:rPr lang="nl-NL" dirty="0"/>
              <a:t> </a:t>
            </a:r>
            <a:r>
              <a:rPr lang="nl-NL" dirty="0" err="1"/>
              <a:t>ab</a:t>
            </a:r>
            <a:r>
              <a:rPr lang="nl-NL" dirty="0"/>
              <a:t>. </a:t>
            </a:r>
            <a:r>
              <a:rPr lang="nl-NL" dirty="0" err="1"/>
              <a:t>Arbeit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</a:t>
            </a:r>
            <a:r>
              <a:rPr lang="nl-NL" dirty="0" err="1"/>
              <a:t>körperliches</a:t>
            </a:r>
            <a:r>
              <a:rPr lang="nl-NL" dirty="0"/>
              <a:t> Training </a:t>
            </a:r>
            <a:r>
              <a:rPr lang="nl-NL" dirty="0" err="1"/>
              <a:t>und</a:t>
            </a:r>
            <a:r>
              <a:rPr lang="nl-NL" dirty="0"/>
              <a:t> Fitness </a:t>
            </a:r>
            <a:r>
              <a:rPr lang="nl-NL" dirty="0" err="1"/>
              <a:t>fördern</a:t>
            </a:r>
            <a:r>
              <a:rPr lang="nl-NL" dirty="0"/>
              <a:t>, </a:t>
            </a:r>
            <a:r>
              <a:rPr lang="nl-NL" dirty="0" err="1"/>
              <a:t>aber</a:t>
            </a:r>
            <a:r>
              <a:rPr lang="nl-NL" dirty="0"/>
              <a:t> es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besonders</a:t>
            </a:r>
            <a:r>
              <a:rPr lang="nl-NL" dirty="0"/>
              <a:t> </a:t>
            </a:r>
            <a:r>
              <a:rPr lang="nl-NL" dirty="0" err="1"/>
              <a:t>hilfreich</a:t>
            </a:r>
            <a:r>
              <a:rPr lang="nl-NL" dirty="0"/>
              <a:t>, dies </a:t>
            </a:r>
            <a:r>
              <a:rPr lang="nl-NL" dirty="0" err="1"/>
              <a:t>durch</a:t>
            </a:r>
            <a:r>
              <a:rPr lang="nl-NL" dirty="0"/>
              <a:t> Sport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unterstützen</a:t>
            </a:r>
            <a:r>
              <a:rPr lang="nl-NL" dirty="0"/>
              <a:t>. Je </a:t>
            </a:r>
            <a:r>
              <a:rPr lang="nl-NL" dirty="0" err="1"/>
              <a:t>stärker</a:t>
            </a:r>
            <a:r>
              <a:rPr lang="nl-NL" dirty="0"/>
              <a:t> dein </a:t>
            </a:r>
            <a:r>
              <a:rPr lang="nl-NL" dirty="0" err="1"/>
              <a:t>Körper</a:t>
            </a:r>
            <a:r>
              <a:rPr lang="nl-NL" dirty="0"/>
              <a:t>, </a:t>
            </a:r>
            <a:r>
              <a:rPr lang="nl-NL" dirty="0" err="1"/>
              <a:t>desto</a:t>
            </a:r>
            <a:r>
              <a:rPr lang="nl-NL" dirty="0"/>
              <a:t> </a:t>
            </a:r>
            <a:r>
              <a:rPr lang="nl-NL" dirty="0" err="1"/>
              <a:t>belastbarer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deine</a:t>
            </a:r>
            <a:r>
              <a:rPr lang="nl-NL" dirty="0"/>
              <a:t> </a:t>
            </a:r>
            <a:r>
              <a:rPr lang="nl-NL" dirty="0" err="1"/>
              <a:t>Belastbarkeit</a:t>
            </a:r>
            <a:r>
              <a:rPr lang="nl-NL" dirty="0"/>
              <a:t>. </a:t>
            </a:r>
            <a:r>
              <a:rPr lang="nl-NL" dirty="0" err="1"/>
              <a:t>Arbeit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oft</a:t>
            </a:r>
            <a:r>
              <a:rPr lang="nl-NL" dirty="0"/>
              <a:t> </a:t>
            </a:r>
            <a:r>
              <a:rPr lang="nl-NL" dirty="0" err="1"/>
              <a:t>einseitig</a:t>
            </a:r>
            <a:r>
              <a:rPr lang="nl-NL" dirty="0"/>
              <a:t>. </a:t>
            </a:r>
            <a:r>
              <a:rPr lang="nl-NL" dirty="0" err="1"/>
              <a:t>Vielleicht</a:t>
            </a:r>
            <a:r>
              <a:rPr lang="nl-NL" dirty="0"/>
              <a:t> </a:t>
            </a:r>
            <a:r>
              <a:rPr lang="nl-NL" dirty="0" err="1"/>
              <a:t>hebst</a:t>
            </a:r>
            <a:r>
              <a:rPr lang="nl-NL" dirty="0"/>
              <a:t> du viel, </a:t>
            </a:r>
            <a:r>
              <a:rPr lang="nl-NL" dirty="0" err="1"/>
              <a:t>tust</a:t>
            </a:r>
            <a:r>
              <a:rPr lang="nl-NL" dirty="0"/>
              <a:t> </a:t>
            </a:r>
            <a:r>
              <a:rPr lang="nl-NL" dirty="0" err="1"/>
              <a:t>aber</a:t>
            </a:r>
            <a:r>
              <a:rPr lang="nl-NL" dirty="0"/>
              <a:t> nicht viel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deine</a:t>
            </a:r>
            <a:r>
              <a:rPr lang="nl-NL" dirty="0"/>
              <a:t> Ausdauer. Oder du </a:t>
            </a:r>
            <a:r>
              <a:rPr lang="nl-NL" dirty="0" err="1"/>
              <a:t>arbeitest</a:t>
            </a:r>
            <a:r>
              <a:rPr lang="nl-NL" dirty="0"/>
              <a:t> </a:t>
            </a:r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Büro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bewegst</a:t>
            </a:r>
            <a:r>
              <a:rPr lang="nl-NL" dirty="0"/>
              <a:t> </a:t>
            </a:r>
            <a:r>
              <a:rPr lang="nl-NL" dirty="0" err="1"/>
              <a:t>dich</a:t>
            </a:r>
            <a:r>
              <a:rPr lang="nl-NL" dirty="0"/>
              <a:t> </a:t>
            </a:r>
            <a:r>
              <a:rPr lang="nl-NL" dirty="0" err="1"/>
              <a:t>dann</a:t>
            </a:r>
            <a:r>
              <a:rPr lang="nl-NL" dirty="0"/>
              <a:t> </a:t>
            </a:r>
            <a:r>
              <a:rPr lang="nl-NL" dirty="0" err="1"/>
              <a:t>mehr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11366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nl-NL" dirty="0" err="1"/>
              <a:t>Antwort</a:t>
            </a:r>
            <a:r>
              <a:rPr lang="nl-NL" dirty="0"/>
              <a:t>: (</a:t>
            </a:r>
            <a:r>
              <a:rPr lang="nl-NL" dirty="0" err="1"/>
              <a:t>hoffentlich</a:t>
            </a:r>
            <a:r>
              <a:rPr lang="nl-NL" dirty="0"/>
              <a:t>) A</a:t>
            </a:r>
          </a:p>
          <a:p>
            <a:pPr>
              <a:defRPr/>
            </a:pPr>
            <a:r>
              <a:rPr lang="nl-NL" dirty="0"/>
              <a:t>Denken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übermäßigen</a:t>
            </a:r>
            <a:r>
              <a:rPr lang="nl-NL" dirty="0"/>
              <a:t> </a:t>
            </a:r>
            <a:r>
              <a:rPr lang="nl-NL" dirty="0" err="1"/>
              <a:t>Alkoholkonsum</a:t>
            </a:r>
            <a:r>
              <a:rPr lang="nl-NL" dirty="0"/>
              <a:t>, </a:t>
            </a:r>
            <a:r>
              <a:rPr lang="nl-NL" dirty="0" err="1"/>
              <a:t>Schlafmangel</a:t>
            </a:r>
            <a:r>
              <a:rPr lang="nl-NL" dirty="0"/>
              <a:t>, </a:t>
            </a:r>
            <a:r>
              <a:rPr lang="nl-NL" dirty="0" err="1"/>
              <a:t>Rauchen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Drogenkonsum</a:t>
            </a:r>
            <a:r>
              <a:rPr lang="nl-NL" dirty="0"/>
              <a:t> (</a:t>
            </a:r>
            <a:r>
              <a:rPr lang="nl-NL" dirty="0" err="1"/>
              <a:t>Lebensstil</a:t>
            </a:r>
            <a:r>
              <a:rPr lang="nl-NL" dirty="0"/>
              <a:t>).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068246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 </a:t>
            </a:r>
            <a:r>
              <a:rPr lang="nl-NL" dirty="0" err="1"/>
              <a:t>Richtig</a:t>
            </a:r>
            <a:r>
              <a:rPr lang="nl-NL" dirty="0"/>
              <a:t> UND </a:t>
            </a:r>
            <a:r>
              <a:rPr lang="nl-NL" dirty="0" err="1"/>
              <a:t>falsch</a:t>
            </a:r>
            <a:r>
              <a:rPr lang="nl-NL" dirty="0"/>
              <a:t>. </a:t>
            </a:r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Überlastung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Rückenschmerzen</a:t>
            </a:r>
            <a:r>
              <a:rPr lang="nl-NL" dirty="0"/>
              <a:t> (</a:t>
            </a:r>
            <a:r>
              <a:rPr lang="nl-NL" dirty="0" err="1"/>
              <a:t>am</a:t>
            </a:r>
            <a:r>
              <a:rPr lang="nl-NL" dirty="0"/>
              <a:t> </a:t>
            </a:r>
            <a:r>
              <a:rPr lang="nl-NL" dirty="0" err="1"/>
              <a:t>häufigsten</a:t>
            </a:r>
            <a:r>
              <a:rPr lang="nl-NL" dirty="0"/>
              <a:t>), </a:t>
            </a:r>
            <a:r>
              <a:rPr lang="nl-NL" dirty="0" err="1"/>
              <a:t>aber</a:t>
            </a:r>
            <a:r>
              <a:rPr lang="nl-NL" dirty="0"/>
              <a:t> </a:t>
            </a:r>
            <a:r>
              <a:rPr lang="nl-NL" dirty="0" err="1"/>
              <a:t>auch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Muskel</a:t>
            </a:r>
            <a:r>
              <a:rPr lang="nl-NL" dirty="0"/>
              <a:t>-, </a:t>
            </a:r>
            <a:r>
              <a:rPr lang="nl-NL" dirty="0" err="1"/>
              <a:t>Sehnen</a:t>
            </a:r>
            <a:r>
              <a:rPr lang="nl-NL" dirty="0"/>
              <a:t>-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Bänderproblemen</a:t>
            </a:r>
            <a:r>
              <a:rPr lang="nl-NL" dirty="0"/>
              <a:t> (</a:t>
            </a:r>
            <a:r>
              <a:rPr lang="nl-NL" dirty="0" err="1"/>
              <a:t>Weichteilgewebe</a:t>
            </a:r>
            <a:r>
              <a:rPr lang="nl-NL" dirty="0"/>
              <a:t>) </a:t>
            </a:r>
            <a:r>
              <a:rPr lang="nl-NL" dirty="0" err="1"/>
              <a:t>sowie</a:t>
            </a:r>
            <a:r>
              <a:rPr lang="nl-NL" dirty="0"/>
              <a:t> </a:t>
            </a:r>
            <a:r>
              <a:rPr lang="nl-NL" dirty="0" err="1"/>
              <a:t>Gelenkproblemen</a:t>
            </a:r>
            <a:r>
              <a:rPr lang="nl-NL" dirty="0"/>
              <a:t> </a:t>
            </a:r>
            <a:r>
              <a:rPr lang="nl-NL" dirty="0" err="1"/>
              <a:t>führen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0247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 (</a:t>
            </a:r>
            <a:r>
              <a:rPr lang="nl-NL" dirty="0" err="1"/>
              <a:t>hoffentlich</a:t>
            </a:r>
            <a:r>
              <a:rPr lang="nl-NL" dirty="0"/>
              <a:t>) B</a:t>
            </a:r>
          </a:p>
          <a:p>
            <a:r>
              <a:rPr lang="nl-NL" dirty="0"/>
              <a:t>Es </a:t>
            </a:r>
            <a:r>
              <a:rPr lang="nl-NL" dirty="0" err="1"/>
              <a:t>ist</a:t>
            </a:r>
            <a:r>
              <a:rPr lang="nl-NL" dirty="0"/>
              <a:t> wichtig, die </a:t>
            </a:r>
            <a:r>
              <a:rPr lang="nl-NL" dirty="0" err="1"/>
              <a:t>Beschwerden</a:t>
            </a:r>
            <a:r>
              <a:rPr lang="nl-NL" dirty="0"/>
              <a:t> </a:t>
            </a:r>
            <a:r>
              <a:rPr lang="nl-NL" dirty="0" err="1"/>
              <a:t>deines</a:t>
            </a:r>
            <a:r>
              <a:rPr lang="nl-NL" dirty="0"/>
              <a:t> </a:t>
            </a:r>
            <a:r>
              <a:rPr lang="nl-NL" dirty="0" err="1"/>
              <a:t>Körpers</a:t>
            </a:r>
            <a:r>
              <a:rPr lang="nl-NL" dirty="0"/>
              <a:t> ernst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nehmen</a:t>
            </a:r>
            <a:r>
              <a:rPr lang="nl-NL" dirty="0"/>
              <a:t>. </a:t>
            </a:r>
            <a:r>
              <a:rPr lang="nl-NL" dirty="0" err="1"/>
              <a:t>Also</a:t>
            </a:r>
            <a:r>
              <a:rPr lang="nl-NL" dirty="0"/>
              <a:t> tu nicht </a:t>
            </a:r>
            <a:r>
              <a:rPr lang="nl-NL" dirty="0" err="1"/>
              <a:t>so</a:t>
            </a:r>
            <a:r>
              <a:rPr lang="nl-NL" dirty="0"/>
              <a:t>, als seist du hart, </a:t>
            </a:r>
            <a:r>
              <a:rPr lang="nl-NL" dirty="0" err="1"/>
              <a:t>sondern</a:t>
            </a:r>
            <a:r>
              <a:rPr lang="nl-NL" dirty="0"/>
              <a:t> </a:t>
            </a:r>
            <a:r>
              <a:rPr lang="nl-NL" dirty="0" err="1"/>
              <a:t>schlag</a:t>
            </a:r>
            <a:r>
              <a:rPr lang="nl-NL" dirty="0"/>
              <a:t> Alarm, </a:t>
            </a:r>
            <a:r>
              <a:rPr lang="nl-NL" dirty="0" err="1"/>
              <a:t>wenn</a:t>
            </a:r>
            <a:r>
              <a:rPr lang="nl-NL" dirty="0"/>
              <a:t> dein </a:t>
            </a:r>
            <a:r>
              <a:rPr lang="nl-NL" dirty="0" err="1"/>
              <a:t>Körper</a:t>
            </a:r>
            <a:r>
              <a:rPr lang="nl-NL" dirty="0"/>
              <a:t> es </a:t>
            </a:r>
            <a:r>
              <a:rPr lang="nl-NL" dirty="0" err="1"/>
              <a:t>braucht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70090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 </a:t>
            </a:r>
            <a:r>
              <a:rPr lang="nl-NL" dirty="0" err="1"/>
              <a:t>Falsch</a:t>
            </a:r>
            <a:endParaRPr lang="nl-NL" dirty="0"/>
          </a:p>
          <a:p>
            <a:endParaRPr lang="nl-NL" dirty="0"/>
          </a:p>
          <a:p>
            <a:r>
              <a:rPr lang="nl-NL" dirty="0"/>
              <a:t>Es </a:t>
            </a:r>
            <a:r>
              <a:rPr lang="nl-NL" dirty="0" err="1"/>
              <a:t>ist</a:t>
            </a:r>
            <a:r>
              <a:rPr lang="nl-NL" dirty="0"/>
              <a:t> wichtig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beachten</a:t>
            </a:r>
            <a:r>
              <a:rPr lang="nl-NL" dirty="0"/>
              <a:t>, </a:t>
            </a:r>
            <a:r>
              <a:rPr lang="nl-NL" dirty="0" err="1"/>
              <a:t>dass</a:t>
            </a:r>
            <a:r>
              <a:rPr lang="nl-NL" dirty="0"/>
              <a:t> die </a:t>
            </a:r>
            <a:r>
              <a:rPr lang="nl-NL" dirty="0" err="1"/>
              <a:t>Wirksamkeit</a:t>
            </a:r>
            <a:r>
              <a:rPr lang="nl-NL" dirty="0"/>
              <a:t> des </a:t>
            </a:r>
            <a:r>
              <a:rPr lang="nl-NL" dirty="0" err="1"/>
              <a:t>Einsatzes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Hebehilfen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mehreren</a:t>
            </a:r>
            <a:r>
              <a:rPr lang="nl-NL" dirty="0"/>
              <a:t> </a:t>
            </a:r>
            <a:r>
              <a:rPr lang="nl-NL" dirty="0" err="1"/>
              <a:t>Faktoren</a:t>
            </a:r>
            <a:r>
              <a:rPr lang="nl-NL" dirty="0"/>
              <a:t> </a:t>
            </a:r>
            <a:r>
              <a:rPr lang="nl-NL" dirty="0" err="1"/>
              <a:t>abhängt</a:t>
            </a:r>
            <a:r>
              <a:rPr lang="nl-NL" dirty="0"/>
              <a:t>, </a:t>
            </a:r>
            <a:r>
              <a:rPr lang="nl-NL" dirty="0" err="1"/>
              <a:t>darunter</a:t>
            </a:r>
            <a:r>
              <a:rPr lang="nl-NL" dirty="0"/>
              <a:t> die Art der </a:t>
            </a:r>
            <a:r>
              <a:rPr lang="nl-NL" dirty="0" err="1"/>
              <a:t>Arbeit</a:t>
            </a:r>
            <a:r>
              <a:rPr lang="nl-NL" dirty="0"/>
              <a:t>, die </a:t>
            </a:r>
            <a:r>
              <a:rPr lang="nl-NL" dirty="0" err="1"/>
              <a:t>Verfügbarkeit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Zugänglichkeit</a:t>
            </a:r>
            <a:r>
              <a:rPr lang="nl-NL" dirty="0"/>
              <a:t> </a:t>
            </a:r>
            <a:r>
              <a:rPr lang="nl-NL" dirty="0" err="1"/>
              <a:t>von</a:t>
            </a:r>
            <a:r>
              <a:rPr lang="nl-NL" dirty="0"/>
              <a:t> </a:t>
            </a:r>
            <a:r>
              <a:rPr lang="nl-NL" dirty="0" err="1"/>
              <a:t>Hebehilfen</a:t>
            </a:r>
            <a:r>
              <a:rPr lang="nl-NL" dirty="0"/>
              <a:t>, die </a:t>
            </a:r>
            <a:r>
              <a:rPr lang="nl-NL" dirty="0" err="1"/>
              <a:t>Ausbildung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Qualifikation</a:t>
            </a:r>
            <a:r>
              <a:rPr lang="nl-NL" dirty="0"/>
              <a:t> des </a:t>
            </a:r>
            <a:r>
              <a:rPr lang="nl-NL" dirty="0" err="1"/>
              <a:t>Personals</a:t>
            </a:r>
            <a:r>
              <a:rPr lang="nl-NL" dirty="0"/>
              <a:t> </a:t>
            </a:r>
            <a:r>
              <a:rPr lang="nl-NL" dirty="0" err="1"/>
              <a:t>sowie</a:t>
            </a:r>
            <a:r>
              <a:rPr lang="nl-NL" dirty="0"/>
              <a:t> die </a:t>
            </a:r>
            <a:r>
              <a:rPr lang="nl-NL" dirty="0" err="1"/>
              <a:t>spezifischen</a:t>
            </a:r>
            <a:r>
              <a:rPr lang="nl-NL" dirty="0"/>
              <a:t> </a:t>
            </a:r>
            <a:r>
              <a:rPr lang="nl-NL" dirty="0" err="1"/>
              <a:t>Umstände</a:t>
            </a:r>
            <a:r>
              <a:rPr lang="nl-NL" dirty="0"/>
              <a:t> der </a:t>
            </a:r>
            <a:r>
              <a:rPr lang="nl-NL" dirty="0" err="1"/>
              <a:t>jeweiligen</a:t>
            </a:r>
            <a:r>
              <a:rPr lang="nl-NL" dirty="0"/>
              <a:t> </a:t>
            </a:r>
            <a:r>
              <a:rPr lang="nl-NL" dirty="0" err="1"/>
              <a:t>Situation</a:t>
            </a:r>
            <a:r>
              <a:rPr lang="nl-NL" dirty="0"/>
              <a:t>. In </a:t>
            </a:r>
            <a:r>
              <a:rPr lang="nl-NL" dirty="0" err="1"/>
              <a:t>manchen</a:t>
            </a:r>
            <a:r>
              <a:rPr lang="nl-NL" dirty="0"/>
              <a:t> </a:t>
            </a:r>
            <a:r>
              <a:rPr lang="nl-NL" dirty="0" err="1"/>
              <a:t>Fällen</a:t>
            </a:r>
            <a:r>
              <a:rPr lang="nl-NL" dirty="0"/>
              <a:t> </a:t>
            </a:r>
            <a:r>
              <a:rPr lang="nl-NL" dirty="0" err="1"/>
              <a:t>kann</a:t>
            </a:r>
            <a:r>
              <a:rPr lang="nl-NL" dirty="0"/>
              <a:t> </a:t>
            </a:r>
            <a:r>
              <a:rPr lang="nl-NL" dirty="0" err="1"/>
              <a:t>manuelles</a:t>
            </a:r>
            <a:r>
              <a:rPr lang="nl-NL" dirty="0"/>
              <a:t> </a:t>
            </a:r>
            <a:r>
              <a:rPr lang="nl-NL" dirty="0" err="1"/>
              <a:t>Heben</a:t>
            </a:r>
            <a:r>
              <a:rPr lang="nl-NL" dirty="0"/>
              <a:t> </a:t>
            </a:r>
            <a:r>
              <a:rPr lang="nl-NL" dirty="0" err="1"/>
              <a:t>schneller</a:t>
            </a:r>
            <a:r>
              <a:rPr lang="nl-NL" dirty="0"/>
              <a:t> sein, dies </a:t>
            </a:r>
            <a:r>
              <a:rPr lang="nl-NL" dirty="0" err="1"/>
              <a:t>geht</a:t>
            </a:r>
            <a:r>
              <a:rPr lang="nl-NL" dirty="0"/>
              <a:t> </a:t>
            </a:r>
            <a:r>
              <a:rPr lang="nl-NL" dirty="0" err="1"/>
              <a:t>jedoch</a:t>
            </a:r>
            <a:r>
              <a:rPr lang="nl-NL" dirty="0"/>
              <a:t> </a:t>
            </a:r>
            <a:r>
              <a:rPr lang="nl-NL" dirty="0" err="1"/>
              <a:t>oft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Kosten der </a:t>
            </a:r>
            <a:r>
              <a:rPr lang="nl-NL" dirty="0" err="1"/>
              <a:t>langfristigen</a:t>
            </a:r>
            <a:r>
              <a:rPr lang="nl-NL" dirty="0"/>
              <a:t> </a:t>
            </a:r>
            <a:r>
              <a:rPr lang="nl-NL" dirty="0" err="1"/>
              <a:t>Gesundheit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Sicherheit</a:t>
            </a:r>
            <a:r>
              <a:rPr lang="nl-NL" dirty="0"/>
              <a:t> der </a:t>
            </a:r>
            <a:r>
              <a:rPr lang="nl-NL" dirty="0" err="1"/>
              <a:t>Arbeitnehmer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70781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</a:t>
            </a:r>
          </a:p>
          <a:p>
            <a:r>
              <a:rPr lang="nl-NL" dirty="0" err="1"/>
              <a:t>Falsch</a:t>
            </a:r>
            <a:r>
              <a:rPr lang="nl-NL" dirty="0"/>
              <a:t>. Das Alter </a:t>
            </a:r>
            <a:r>
              <a:rPr lang="nl-NL" dirty="0" err="1"/>
              <a:t>beeinflusst</a:t>
            </a:r>
            <a:r>
              <a:rPr lang="nl-NL" dirty="0"/>
              <a:t> </a:t>
            </a:r>
            <a:r>
              <a:rPr lang="nl-NL" dirty="0" err="1"/>
              <a:t>definitiv</a:t>
            </a:r>
            <a:r>
              <a:rPr lang="nl-NL" dirty="0"/>
              <a:t> die </a:t>
            </a:r>
            <a:r>
              <a:rPr lang="nl-NL" dirty="0" err="1"/>
              <a:t>körperliche</a:t>
            </a:r>
            <a:r>
              <a:rPr lang="nl-NL" dirty="0"/>
              <a:t> </a:t>
            </a:r>
            <a:r>
              <a:rPr lang="nl-NL" dirty="0" err="1"/>
              <a:t>Belastbarkeit</a:t>
            </a:r>
            <a:r>
              <a:rPr lang="nl-NL" dirty="0"/>
              <a:t> </a:t>
            </a:r>
            <a:r>
              <a:rPr lang="nl-NL" dirty="0" err="1"/>
              <a:t>eines</a:t>
            </a:r>
            <a:r>
              <a:rPr lang="nl-NL" dirty="0"/>
              <a:t> </a:t>
            </a:r>
            <a:r>
              <a:rPr lang="nl-NL" dirty="0" err="1"/>
              <a:t>Menschen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74287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</a:t>
            </a:r>
          </a:p>
          <a:p>
            <a:r>
              <a:rPr lang="nl-NL" dirty="0" err="1"/>
              <a:t>Stimmt</a:t>
            </a:r>
            <a:r>
              <a:rPr lang="nl-NL" dirty="0"/>
              <a:t>. </a:t>
            </a:r>
            <a:r>
              <a:rPr lang="nl-NL" dirty="0" err="1"/>
              <a:t>Diese</a:t>
            </a:r>
            <a:r>
              <a:rPr lang="nl-NL" dirty="0"/>
              <a:t> </a:t>
            </a:r>
            <a:r>
              <a:rPr lang="nl-NL" dirty="0" err="1"/>
              <a:t>Technik</a:t>
            </a:r>
            <a:r>
              <a:rPr lang="nl-NL" dirty="0"/>
              <a:t> </a:t>
            </a:r>
            <a:r>
              <a:rPr lang="nl-NL" dirty="0" err="1"/>
              <a:t>belastet</a:t>
            </a:r>
            <a:r>
              <a:rPr lang="nl-NL" dirty="0"/>
              <a:t> die Knie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sehr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</a:t>
            </a:r>
            <a:r>
              <a:rPr lang="nl-NL" dirty="0" err="1"/>
              <a:t>oft</a:t>
            </a:r>
            <a:r>
              <a:rPr lang="nl-NL" dirty="0"/>
              <a:t> </a:t>
            </a:r>
            <a:r>
              <a:rPr lang="nl-NL" dirty="0" err="1"/>
              <a:t>unpraktisch</a:t>
            </a:r>
            <a:r>
              <a:rPr lang="nl-NL" dirty="0"/>
              <a:t>. </a:t>
            </a:r>
            <a:r>
              <a:rPr lang="nl-NL" dirty="0" err="1"/>
              <a:t>Besser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die </a:t>
            </a:r>
            <a:r>
              <a:rPr lang="nl-NL" dirty="0" err="1"/>
              <a:t>Gewichthebetechnik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12170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</a:t>
            </a:r>
          </a:p>
          <a:p>
            <a:r>
              <a:rPr lang="nl-NL" dirty="0" err="1"/>
              <a:t>Falsch</a:t>
            </a:r>
            <a:r>
              <a:rPr lang="nl-NL" dirty="0"/>
              <a:t>. Zwei </a:t>
            </a:r>
            <a:r>
              <a:rPr lang="nl-NL" dirty="0" err="1"/>
              <a:t>Hände</a:t>
            </a:r>
            <a:r>
              <a:rPr lang="nl-NL" dirty="0"/>
              <a:t> </a:t>
            </a:r>
            <a:r>
              <a:rPr lang="nl-NL" dirty="0" err="1"/>
              <a:t>sorgen</a:t>
            </a:r>
            <a:r>
              <a:rPr lang="nl-NL" dirty="0"/>
              <a:t> </a:t>
            </a:r>
            <a:r>
              <a:rPr lang="nl-NL" dirty="0" err="1"/>
              <a:t>für</a:t>
            </a:r>
            <a:r>
              <a:rPr lang="nl-NL" dirty="0"/>
              <a:t> </a:t>
            </a:r>
            <a:r>
              <a:rPr lang="nl-NL" dirty="0" err="1"/>
              <a:t>mehr</a:t>
            </a:r>
            <a:r>
              <a:rPr lang="nl-NL" dirty="0"/>
              <a:t> Symmetrie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einen</a:t>
            </a:r>
            <a:r>
              <a:rPr lang="nl-NL" dirty="0"/>
              <a:t> </a:t>
            </a:r>
            <a:r>
              <a:rPr lang="nl-NL" dirty="0" err="1"/>
              <a:t>geraderen</a:t>
            </a:r>
            <a:r>
              <a:rPr lang="nl-NL" dirty="0"/>
              <a:t> </a:t>
            </a:r>
            <a:r>
              <a:rPr lang="nl-NL" dirty="0" err="1"/>
              <a:t>Rücken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78491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Antwort</a:t>
            </a:r>
            <a:r>
              <a:rPr lang="nl-NL" dirty="0"/>
              <a:t>:</a:t>
            </a:r>
          </a:p>
          <a:p>
            <a:r>
              <a:rPr lang="nl-NL" dirty="0" err="1"/>
              <a:t>Falsch</a:t>
            </a:r>
            <a:r>
              <a:rPr lang="nl-NL" dirty="0"/>
              <a:t>. </a:t>
            </a:r>
            <a:r>
              <a:rPr lang="nl-NL" dirty="0" err="1"/>
              <a:t>Durch</a:t>
            </a:r>
            <a:r>
              <a:rPr lang="nl-NL" dirty="0"/>
              <a:t> das </a:t>
            </a:r>
            <a:r>
              <a:rPr lang="nl-NL" dirty="0" err="1"/>
              <a:t>Ziehen</a:t>
            </a:r>
            <a:r>
              <a:rPr lang="nl-NL" dirty="0"/>
              <a:t> werden </a:t>
            </a:r>
            <a:r>
              <a:rPr lang="nl-NL" dirty="0" err="1"/>
              <a:t>mehr</a:t>
            </a:r>
            <a:r>
              <a:rPr lang="nl-NL" dirty="0"/>
              <a:t> </a:t>
            </a:r>
            <a:r>
              <a:rPr lang="nl-NL" dirty="0" err="1"/>
              <a:t>Scherkräfte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den </a:t>
            </a:r>
            <a:r>
              <a:rPr lang="nl-NL" dirty="0" err="1"/>
              <a:t>unteren</a:t>
            </a:r>
            <a:r>
              <a:rPr lang="nl-NL" dirty="0"/>
              <a:t> </a:t>
            </a:r>
            <a:r>
              <a:rPr lang="nl-NL" dirty="0" err="1"/>
              <a:t>Rücken</a:t>
            </a:r>
            <a:r>
              <a:rPr lang="nl-NL" dirty="0"/>
              <a:t> </a:t>
            </a:r>
            <a:r>
              <a:rPr lang="nl-NL" dirty="0" err="1"/>
              <a:t>ausgeübt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35134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endParaRPr lang="nl-NL" dirty="0"/>
          </a:p>
          <a:p>
            <a:r>
              <a:rPr lang="nl-NL" dirty="0" err="1"/>
              <a:t>Fügen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hier die </a:t>
            </a:r>
            <a:r>
              <a:rPr lang="nl-NL" dirty="0" err="1"/>
              <a:t>Ergebnisse</a:t>
            </a:r>
            <a:r>
              <a:rPr lang="nl-NL" dirty="0"/>
              <a:t> des </a:t>
            </a:r>
            <a:r>
              <a:rPr lang="nl-NL" dirty="0" err="1"/>
              <a:t>abgeschlossenen</a:t>
            </a:r>
            <a:r>
              <a:rPr lang="nl-NL" dirty="0"/>
              <a:t> </a:t>
            </a:r>
            <a:r>
              <a:rPr lang="nl-NL" dirty="0" err="1"/>
              <a:t>Verbesserungschecks</a:t>
            </a:r>
            <a:r>
              <a:rPr lang="nl-NL" dirty="0"/>
              <a:t> </a:t>
            </a:r>
            <a:r>
              <a:rPr lang="nl-NL" dirty="0" err="1"/>
              <a:t>ein</a:t>
            </a:r>
            <a:r>
              <a:rPr lang="nl-NL" dirty="0"/>
              <a:t>.</a:t>
            </a:r>
          </a:p>
          <a:p>
            <a:r>
              <a:rPr lang="nl-NL" dirty="0" err="1"/>
              <a:t>Wir</a:t>
            </a:r>
            <a:r>
              <a:rPr lang="nl-NL" dirty="0"/>
              <a:t> werden </a:t>
            </a:r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nächsten</a:t>
            </a:r>
            <a:r>
              <a:rPr lang="nl-NL" dirty="0"/>
              <a:t> </a:t>
            </a:r>
            <a:r>
              <a:rPr lang="nl-NL" dirty="0" err="1"/>
              <a:t>Abschnitt</a:t>
            </a:r>
            <a:r>
              <a:rPr lang="nl-NL" dirty="0"/>
              <a:t> </a:t>
            </a:r>
            <a:r>
              <a:rPr lang="nl-NL" dirty="0" err="1"/>
              <a:t>näher</a:t>
            </a:r>
            <a:r>
              <a:rPr lang="nl-NL" dirty="0"/>
              <a:t> </a:t>
            </a:r>
            <a:r>
              <a:rPr lang="nl-NL" dirty="0" err="1"/>
              <a:t>darauf</a:t>
            </a:r>
            <a:r>
              <a:rPr lang="nl-NL" dirty="0"/>
              <a:t> </a:t>
            </a:r>
            <a:r>
              <a:rPr lang="nl-NL" dirty="0" err="1"/>
              <a:t>eingehen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276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Anleitung</a:t>
            </a:r>
            <a:endParaRPr lang="nl-NL" b="0" dirty="0"/>
          </a:p>
          <a:p>
            <a:r>
              <a:rPr lang="nl-NL" b="0" dirty="0" err="1"/>
              <a:t>Fragen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die </a:t>
            </a:r>
            <a:r>
              <a:rPr lang="nl-NL" b="0" dirty="0" err="1"/>
              <a:t>Teilnehmer</a:t>
            </a:r>
            <a:r>
              <a:rPr lang="nl-NL" b="0" dirty="0"/>
              <a:t>, </a:t>
            </a:r>
            <a:r>
              <a:rPr lang="nl-NL" b="0" dirty="0" err="1"/>
              <a:t>welche</a:t>
            </a:r>
            <a:r>
              <a:rPr lang="nl-NL" b="0" dirty="0"/>
              <a:t> </a:t>
            </a:r>
            <a:r>
              <a:rPr lang="nl-NL" b="0" dirty="0" err="1"/>
              <a:t>Herausforderungen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 bei der </a:t>
            </a:r>
            <a:r>
              <a:rPr lang="nl-NL" b="0" dirty="0" err="1"/>
              <a:t>Arbeit</a:t>
            </a:r>
            <a:r>
              <a:rPr lang="nl-NL" b="0" dirty="0"/>
              <a:t> </a:t>
            </a:r>
            <a:r>
              <a:rPr lang="nl-NL" b="0" dirty="0" err="1"/>
              <a:t>meistern</a:t>
            </a:r>
            <a:r>
              <a:rPr lang="nl-NL" b="0" dirty="0"/>
              <a:t>, was </a:t>
            </a:r>
            <a:r>
              <a:rPr lang="nl-NL" b="0" dirty="0" err="1"/>
              <a:t>ihnen</a:t>
            </a:r>
            <a:r>
              <a:rPr lang="nl-NL" b="0" dirty="0"/>
              <a:t> Angst macht </a:t>
            </a:r>
            <a:r>
              <a:rPr lang="nl-NL" b="0" dirty="0" err="1"/>
              <a:t>und</a:t>
            </a:r>
            <a:r>
              <a:rPr lang="nl-NL" b="0" dirty="0"/>
              <a:t> was </a:t>
            </a:r>
            <a:r>
              <a:rPr lang="nl-NL" b="0" dirty="0" err="1"/>
              <a:t>sie</a:t>
            </a:r>
            <a:r>
              <a:rPr lang="nl-NL" b="0" dirty="0"/>
              <a:t> als </a:t>
            </a:r>
            <a:r>
              <a:rPr lang="nl-NL" b="0" dirty="0" err="1"/>
              <a:t>schwierig</a:t>
            </a:r>
            <a:r>
              <a:rPr lang="nl-NL" b="0" dirty="0"/>
              <a:t> </a:t>
            </a:r>
            <a:r>
              <a:rPr lang="nl-NL" b="0" dirty="0" err="1"/>
              <a:t>empfinden</a:t>
            </a:r>
            <a:r>
              <a:rPr lang="nl-NL" b="0" dirty="0"/>
              <a:t>.</a:t>
            </a:r>
          </a:p>
          <a:p>
            <a:r>
              <a:rPr lang="nl-NL" b="0" dirty="0"/>
              <a:t>Bitten </a:t>
            </a:r>
            <a:r>
              <a:rPr lang="nl-NL" b="0" dirty="0" err="1"/>
              <a:t>Sie</a:t>
            </a:r>
            <a:r>
              <a:rPr lang="nl-NL" b="0" dirty="0"/>
              <a:t> </a:t>
            </a:r>
            <a:r>
              <a:rPr lang="nl-NL" b="0" dirty="0" err="1"/>
              <a:t>sie</a:t>
            </a:r>
            <a:r>
              <a:rPr lang="nl-NL" b="0" dirty="0"/>
              <a:t>, </a:t>
            </a:r>
            <a:r>
              <a:rPr lang="nl-NL" b="0" dirty="0" err="1"/>
              <a:t>ihre</a:t>
            </a:r>
            <a:r>
              <a:rPr lang="nl-NL" b="0" dirty="0"/>
              <a:t> </a:t>
            </a:r>
            <a:r>
              <a:rPr lang="nl-NL" b="0" dirty="0" err="1"/>
              <a:t>drei</a:t>
            </a:r>
            <a:r>
              <a:rPr lang="nl-NL" b="0" dirty="0"/>
              <a:t> </a:t>
            </a:r>
            <a:r>
              <a:rPr lang="nl-NL" b="0" dirty="0" err="1"/>
              <a:t>wichtigsten</a:t>
            </a:r>
            <a:r>
              <a:rPr lang="nl-NL" b="0" dirty="0"/>
              <a:t> </a:t>
            </a:r>
            <a:r>
              <a:rPr lang="nl-NL" b="0" dirty="0" err="1"/>
              <a:t>Punkte</a:t>
            </a:r>
            <a:r>
              <a:rPr lang="nl-NL" b="0" dirty="0"/>
              <a:t> </a:t>
            </a:r>
            <a:r>
              <a:rPr lang="nl-NL" b="0" dirty="0" err="1"/>
              <a:t>aufzuschreiben</a:t>
            </a:r>
            <a:r>
              <a:rPr lang="nl-NL" b="0" dirty="0"/>
              <a:t>. </a:t>
            </a:r>
            <a:r>
              <a:rPr lang="nl-NL" b="0" dirty="0" err="1"/>
              <a:t>Anschließend</a:t>
            </a:r>
            <a:r>
              <a:rPr lang="nl-NL" b="0" dirty="0"/>
              <a:t> brainstormen </a:t>
            </a:r>
            <a:r>
              <a:rPr lang="nl-NL" b="0" dirty="0" err="1"/>
              <a:t>wir</a:t>
            </a:r>
            <a:r>
              <a:rPr lang="nl-NL" b="0" dirty="0"/>
              <a:t> </a:t>
            </a:r>
            <a:r>
              <a:rPr lang="nl-NL" b="0" dirty="0" err="1"/>
              <a:t>gemeinsam</a:t>
            </a:r>
            <a:r>
              <a:rPr lang="nl-NL" b="0" dirty="0"/>
              <a:t> </a:t>
            </a:r>
            <a:r>
              <a:rPr lang="nl-NL" b="0" dirty="0" err="1"/>
              <a:t>über</a:t>
            </a:r>
            <a:r>
              <a:rPr lang="nl-NL" b="0" dirty="0"/>
              <a:t> </a:t>
            </a:r>
            <a:r>
              <a:rPr lang="nl-NL" b="0" dirty="0" err="1"/>
              <a:t>Lösungen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42016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Anleitung</a:t>
            </a:r>
            <a:endParaRPr lang="nl-NL" dirty="0"/>
          </a:p>
          <a:p>
            <a:r>
              <a:rPr lang="nl-NL" dirty="0" err="1"/>
              <a:t>Zur</a:t>
            </a:r>
            <a:r>
              <a:rPr lang="nl-NL" dirty="0"/>
              <a:t> </a:t>
            </a:r>
            <a:r>
              <a:rPr lang="nl-NL" dirty="0" err="1"/>
              <a:t>Lösung</a:t>
            </a:r>
            <a:r>
              <a:rPr lang="nl-NL" dirty="0"/>
              <a:t> </a:t>
            </a:r>
            <a:r>
              <a:rPr lang="nl-NL" dirty="0" err="1"/>
              <a:t>körperlicher</a:t>
            </a:r>
            <a:r>
              <a:rPr lang="nl-NL" dirty="0"/>
              <a:t> </a:t>
            </a:r>
            <a:r>
              <a:rPr lang="nl-NL" dirty="0" err="1"/>
              <a:t>Stressprobleme</a:t>
            </a:r>
            <a:r>
              <a:rPr lang="nl-NL" dirty="0"/>
              <a:t> </a:t>
            </a:r>
            <a:r>
              <a:rPr lang="nl-NL" dirty="0" err="1"/>
              <a:t>können</a:t>
            </a:r>
            <a:r>
              <a:rPr lang="nl-NL" dirty="0"/>
              <a:t> </a:t>
            </a:r>
            <a:r>
              <a:rPr lang="nl-NL" dirty="0" err="1"/>
              <a:t>verschiedene</a:t>
            </a:r>
            <a:r>
              <a:rPr lang="nl-NL" dirty="0"/>
              <a:t> </a:t>
            </a:r>
            <a:r>
              <a:rPr lang="nl-NL" dirty="0" err="1"/>
              <a:t>Kategorien</a:t>
            </a:r>
            <a:r>
              <a:rPr lang="nl-NL" dirty="0"/>
              <a:t> in Betracht gezogen werden. </a:t>
            </a:r>
            <a:r>
              <a:rPr lang="nl-NL" dirty="0" err="1"/>
              <a:t>Manchmal</a:t>
            </a:r>
            <a:r>
              <a:rPr lang="nl-NL" dirty="0"/>
              <a:t> </a:t>
            </a:r>
            <a:r>
              <a:rPr lang="nl-NL" dirty="0" err="1"/>
              <a:t>ist</a:t>
            </a:r>
            <a:r>
              <a:rPr lang="nl-NL" dirty="0"/>
              <a:t> es technisch nicht </a:t>
            </a:r>
            <a:r>
              <a:rPr lang="nl-NL" dirty="0" err="1"/>
              <a:t>möglich</a:t>
            </a:r>
            <a:r>
              <a:rPr lang="nl-NL" dirty="0"/>
              <a:t>, das </a:t>
            </a:r>
            <a:r>
              <a:rPr lang="nl-NL" dirty="0" err="1"/>
              <a:t>Problem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</a:t>
            </a:r>
            <a:r>
              <a:rPr lang="nl-NL" dirty="0" err="1"/>
              <a:t>lösen</a:t>
            </a:r>
            <a:r>
              <a:rPr lang="nl-NL" dirty="0"/>
              <a:t>, </a:t>
            </a:r>
            <a:r>
              <a:rPr lang="nl-NL" dirty="0" err="1"/>
              <a:t>aber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können</a:t>
            </a:r>
            <a:r>
              <a:rPr lang="nl-NL" dirty="0"/>
              <a:t> organisatorische </a:t>
            </a:r>
            <a:r>
              <a:rPr lang="nl-NL" dirty="0" err="1"/>
              <a:t>oder</a:t>
            </a:r>
            <a:r>
              <a:rPr lang="nl-NL" dirty="0"/>
              <a:t> </a:t>
            </a:r>
            <a:r>
              <a:rPr lang="nl-NL" dirty="0" err="1"/>
              <a:t>verhaltensbezogene</a:t>
            </a:r>
            <a:r>
              <a:rPr lang="nl-NL" dirty="0"/>
              <a:t> </a:t>
            </a:r>
            <a:r>
              <a:rPr lang="nl-NL" dirty="0" err="1"/>
              <a:t>Lösungen</a:t>
            </a:r>
            <a:r>
              <a:rPr lang="nl-NL" dirty="0"/>
              <a:t> </a:t>
            </a:r>
            <a:r>
              <a:rPr lang="nl-NL" dirty="0" err="1"/>
              <a:t>entwickeln</a:t>
            </a:r>
            <a:r>
              <a:rPr lang="nl-NL" dirty="0"/>
              <a:t>, </a:t>
            </a:r>
            <a:r>
              <a:rPr lang="nl-NL" dirty="0" err="1"/>
              <a:t>um</a:t>
            </a:r>
            <a:r>
              <a:rPr lang="nl-NL" dirty="0"/>
              <a:t> das </a:t>
            </a:r>
            <a:r>
              <a:rPr lang="nl-NL" dirty="0" err="1"/>
              <a:t>Risiko</a:t>
            </a:r>
            <a:r>
              <a:rPr lang="nl-NL" dirty="0"/>
              <a:t> </a:t>
            </a:r>
            <a:r>
              <a:rPr lang="nl-NL" dirty="0" err="1"/>
              <a:t>zu</a:t>
            </a:r>
            <a:r>
              <a:rPr lang="nl-NL" dirty="0"/>
              <a:t> managen.</a:t>
            </a:r>
          </a:p>
          <a:p>
            <a:r>
              <a:rPr lang="nl-NL" dirty="0"/>
              <a:t>Technisch: </a:t>
            </a:r>
            <a:r>
              <a:rPr lang="nl-NL" dirty="0" err="1"/>
              <a:t>Ressourcennutzung</a:t>
            </a:r>
            <a:endParaRPr lang="nl-NL" dirty="0"/>
          </a:p>
          <a:p>
            <a:r>
              <a:rPr lang="nl-NL" dirty="0"/>
              <a:t>Organisatorisch: </a:t>
            </a:r>
            <a:r>
              <a:rPr lang="nl-NL" dirty="0" err="1"/>
              <a:t>Rotation</a:t>
            </a:r>
            <a:r>
              <a:rPr lang="nl-NL" dirty="0"/>
              <a:t> </a:t>
            </a:r>
            <a:r>
              <a:rPr lang="nl-NL" dirty="0" err="1"/>
              <a:t>und</a:t>
            </a:r>
            <a:r>
              <a:rPr lang="nl-NL" dirty="0"/>
              <a:t> </a:t>
            </a:r>
            <a:r>
              <a:rPr lang="nl-NL" dirty="0" err="1"/>
              <a:t>Organisation</a:t>
            </a:r>
            <a:endParaRPr lang="nl-NL" dirty="0"/>
          </a:p>
          <a:p>
            <a:r>
              <a:rPr lang="nl-NL" dirty="0" err="1"/>
              <a:t>Verhaltensbezogen</a:t>
            </a:r>
            <a:r>
              <a:rPr lang="nl-NL" dirty="0"/>
              <a:t>: Stress/</a:t>
            </a:r>
            <a:r>
              <a:rPr lang="nl-NL" dirty="0" err="1"/>
              <a:t>Resilienz</a:t>
            </a:r>
            <a:r>
              <a:rPr lang="nl-NL" dirty="0"/>
              <a:t>  Achten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sich</a:t>
            </a:r>
            <a:r>
              <a:rPr lang="nl-NL" dirty="0"/>
              <a:t> </a:t>
            </a:r>
            <a:r>
              <a:rPr lang="nl-NL" dirty="0" err="1"/>
              <a:t>selbst</a:t>
            </a:r>
            <a:r>
              <a:rPr lang="nl-NL" dirty="0"/>
              <a:t>; </a:t>
            </a:r>
            <a:r>
              <a:rPr lang="nl-NL" dirty="0" err="1"/>
              <a:t>hören</a:t>
            </a:r>
            <a:r>
              <a:rPr lang="nl-NL" dirty="0"/>
              <a:t> </a:t>
            </a:r>
            <a:r>
              <a:rPr lang="nl-NL" dirty="0" err="1"/>
              <a:t>Sie</a:t>
            </a:r>
            <a:r>
              <a:rPr lang="nl-NL" dirty="0"/>
              <a:t> </a:t>
            </a:r>
            <a:r>
              <a:rPr lang="nl-NL" dirty="0" err="1"/>
              <a:t>auf</a:t>
            </a:r>
            <a:r>
              <a:rPr lang="nl-NL" dirty="0"/>
              <a:t> </a:t>
            </a:r>
            <a:r>
              <a:rPr lang="nl-NL" dirty="0" err="1"/>
              <a:t>Ihren</a:t>
            </a:r>
            <a:r>
              <a:rPr lang="nl-NL" dirty="0"/>
              <a:t> </a:t>
            </a:r>
            <a:r>
              <a:rPr lang="nl-NL" dirty="0" err="1"/>
              <a:t>Körper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37201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Anleitung</a:t>
            </a:r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Zum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Abschluss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noch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paar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Tipps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zum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Umgang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körperlichem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Stress.</a:t>
            </a: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Danken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Teilnehmenden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für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ihre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aktive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Teilnahme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vereinbaren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gegebenenfalls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die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nächsten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Schritte</a:t>
            </a:r>
            <a:r>
              <a:rPr lang="nl-NL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nl-NL" b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791818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59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6903CF-E40F-AD8D-F38D-5612A9EA35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B0F0C89-A1BE-A078-D52C-0FC23138D0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027133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6C9FE9-8AEB-CF6C-83D7-DF4E90359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5C62901-FF00-CD34-E0F0-95D37F8BF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014119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C88C6D-6C2C-D49C-FAF0-A2AF0322E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A0DD0E-58D0-54DC-C29E-8F2E6DE8F0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93C59C1-87C1-6413-A1E2-18BD1C38A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40381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D84C65-8B7C-D016-31F8-BBD1B58FC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86E5838-03B0-09BA-56AE-AC24D76B7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874D1F-CC25-10E7-81E0-E10D5F16D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34B8AA2-FFA9-296A-8EEE-43019FA8F0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C3EEE7-4C50-B91A-3D31-247759EFA5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728198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83B295-4B93-27DD-7A5F-4649780BA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8"/>
            <a:ext cx="10515600" cy="906904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7154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48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1AFC75-0219-2F44-E0BF-A49B68C3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2704AC-6C53-DD61-08CC-4329C24E9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79653E8-37E4-C7CF-91D7-656DC55D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41030"/>
            <a:ext cx="3932237" cy="362795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80937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08A3BAC-1495-8167-5DEE-1B810287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A551EE5-4177-89A1-04CB-E4EB9F7C5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F548E75D-E2F0-7354-97E2-BD7A8A373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41030"/>
            <a:ext cx="3932237" cy="362795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34140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D2109990-4A5C-A623-CCAD-3E3FAED84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8" name="Ondertitel 2">
            <a:extLst>
              <a:ext uri="{FF2B5EF4-FFF2-40B4-BE49-F238E27FC236}">
                <a16:creationId xmlns:a16="http://schemas.microsoft.com/office/drawing/2014/main" id="{A8848FA7-3ED5-B7AA-887B-76F7B1B1F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636474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B91C9693-1A60-0B2A-0F83-6A7D08E9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F68A5BC4-7A99-104E-7E0F-DC6CC68E1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742699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8C4EF-3CEA-C838-6F44-68CD095B6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9C6FB7-DEEE-875C-FDA6-ADA64BFF0C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CBB6650-7867-1884-C58F-5D51317A0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199294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B451A9-07CC-6BBF-2A47-1C276EED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FBB2B48-C3D3-4054-97F2-C1D493EE0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3E49832-8819-19FB-CDF7-908B142FB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18C054-D653-D09E-E0DB-2D87E08E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BA075E0-4CD1-913F-BE4C-17C8BF485A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502057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1905D1-8E13-AED7-B56C-58535B26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93150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448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DF9BF-2558-C5E6-655F-516C8D7B6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01C790-0038-FF56-01FF-6AE15CA8F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09D524-74EE-DFBF-2FF7-3C036F7B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084868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0FCEA-199A-AD5B-B031-B96F57D3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CBFB1CB-BD1E-2D76-1DAD-C28075CE6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9A1B883-5725-932E-CE70-6C000E3C1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462577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D2109990-4A5C-A623-CCAD-3E3FAED84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8" name="Ondertitel 2">
            <a:extLst>
              <a:ext uri="{FF2B5EF4-FFF2-40B4-BE49-F238E27FC236}">
                <a16:creationId xmlns:a16="http://schemas.microsoft.com/office/drawing/2014/main" id="{A8848FA7-3ED5-B7AA-887B-76F7B1B1F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3977045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B91C9693-1A60-0B2A-0F83-6A7D08E9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F68A5BC4-7A99-104E-7E0F-DC6CC68E1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8830347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8C4EF-3CEA-C838-6F44-68CD095B6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9C6FB7-DEEE-875C-FDA6-ADA64BFF0C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CBB6650-7867-1884-C58F-5D51317A0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46809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B451A9-07CC-6BBF-2A47-1C276EED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FBB2B48-C3D3-4054-97F2-C1D493EE0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3E49832-8819-19FB-CDF7-908B142FB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18C054-D653-D09E-E0DB-2D87E08E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BA075E0-4CD1-913F-BE4C-17C8BF485A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3748278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1905D1-8E13-AED7-B56C-58535B26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536274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15597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DF9BF-2558-C5E6-655F-516C8D7B6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01C790-0038-FF56-01FF-6AE15CA8F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09D524-74EE-DFBF-2FF7-3C036F7B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0525044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0FCEA-199A-AD5B-B031-B96F57D3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CBFB1CB-BD1E-2D76-1DAD-C28075CE6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9A1B883-5725-932E-CE70-6C000E3C1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526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>
            <a:extLst>
              <a:ext uri="{FF2B5EF4-FFF2-40B4-BE49-F238E27FC236}">
                <a16:creationId xmlns:a16="http://schemas.microsoft.com/office/drawing/2014/main" id="{5C343283-DAB4-CD4E-B9A5-9033E036D787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 flipH="1">
            <a:off x="0" y="6356350"/>
            <a:ext cx="8597348" cy="501650"/>
          </a:xfrm>
          <a:prstGeom prst="rect">
            <a:avLst/>
          </a:prstGeom>
        </p:spPr>
      </p:pic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5EBA499-CB8E-8757-6CE8-509E86DAB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53A547-C78D-7C22-67AB-F89665D80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pic>
        <p:nvPicPr>
          <p:cNvPr id="13" name="Afbeelding 12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947DEBA7-211F-B70A-6896-42CE64A2561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9485037" y="6232294"/>
            <a:ext cx="1868763" cy="535494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A77BF7DD-20FA-1880-7BD6-C0400D5FB3DF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919371" y="6460672"/>
            <a:ext cx="6415708" cy="26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2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i="0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30613"/>
        </a:buClr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30613"/>
        </a:buClr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88FE2F72-4518-B9B4-99FA-14154F8CF92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485037" y="6258393"/>
            <a:ext cx="1868763" cy="535494"/>
          </a:xfrm>
          <a:prstGeom prst="rect">
            <a:avLst/>
          </a:prstGeom>
        </p:spPr>
      </p:pic>
      <p:sp>
        <p:nvSpPr>
          <p:cNvPr id="16" name="Tijdelijke aanduiding voor titel 1">
            <a:extLst>
              <a:ext uri="{FF2B5EF4-FFF2-40B4-BE49-F238E27FC236}">
                <a16:creationId xmlns:a16="http://schemas.microsoft.com/office/drawing/2014/main" id="{F1623D7A-4819-9B65-A2AE-D067874B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7" name="Tijdelijke aanduiding voor tekst 2">
            <a:extLst>
              <a:ext uri="{FF2B5EF4-FFF2-40B4-BE49-F238E27FC236}">
                <a16:creationId xmlns:a16="http://schemas.microsoft.com/office/drawing/2014/main" id="{91F2A318-A921-BC6D-FF2E-6BCCEADA6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64D8CFF1-C3F7-B36C-11EC-8DF4F0DF4FE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 flipH="1">
            <a:off x="0" y="6356350"/>
            <a:ext cx="8597348" cy="50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39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88FE2F72-4518-B9B4-99FA-14154F8CF92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485037" y="6258393"/>
            <a:ext cx="1868763" cy="535494"/>
          </a:xfrm>
          <a:prstGeom prst="rect">
            <a:avLst/>
          </a:prstGeom>
        </p:spPr>
      </p:pic>
      <p:sp>
        <p:nvSpPr>
          <p:cNvPr id="16" name="Tijdelijke aanduiding voor titel 1">
            <a:extLst>
              <a:ext uri="{FF2B5EF4-FFF2-40B4-BE49-F238E27FC236}">
                <a16:creationId xmlns:a16="http://schemas.microsoft.com/office/drawing/2014/main" id="{F1623D7A-4819-9B65-A2AE-D067874B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7" name="Tijdelijke aanduiding voor tekst 2">
            <a:extLst>
              <a:ext uri="{FF2B5EF4-FFF2-40B4-BE49-F238E27FC236}">
                <a16:creationId xmlns:a16="http://schemas.microsoft.com/office/drawing/2014/main" id="{91F2A318-A921-BC6D-FF2E-6BCCEADA6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642689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hyperlink" Target="http://www.5xbeter.nl/" TargetMode="External"/><Relationship Id="rId4" Type="http://schemas.openxmlformats.org/officeDocument/2006/relationships/hyperlink" Target="mailto:info@5xbeter.nl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://www.5xbeter.nl/" TargetMode="External"/><Relationship Id="rId4" Type="http://schemas.openxmlformats.org/officeDocument/2006/relationships/hyperlink" Target="mailto:info@5xbeter.n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AB208A-05ED-1F6E-E3CD-8C3FCFF021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428233"/>
            <a:ext cx="10505661" cy="1002361"/>
          </a:xfrm>
        </p:spPr>
        <p:txBody>
          <a:bodyPr/>
          <a:lstStyle/>
          <a:p>
            <a:r>
              <a:rPr lang="de-DE"/>
              <a:t>Schulung Arbeitssicherheit und Gesundheitsschutz</a:t>
            </a:r>
            <a:br>
              <a:rPr lang="de-DE"/>
            </a:br>
            <a:r>
              <a:rPr lang="de-DE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1C324E1-BC5B-18EE-A0AD-DC4385409A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3168" y="1430594"/>
            <a:ext cx="10505661" cy="366680"/>
          </a:xfrm>
        </p:spPr>
        <p:txBody>
          <a:bodyPr>
            <a:normAutofit/>
          </a:bodyPr>
          <a:lstStyle/>
          <a:p>
            <a:r>
              <a:rPr lang="de-DE" sz="2000">
                <a:latin typeface="Arial" panose="020B0604020202020204" pitchFamily="34" charset="0"/>
              </a:rPr>
              <a:t>Firmenname und Datum</a:t>
            </a:r>
          </a:p>
        </p:txBody>
      </p:sp>
      <p:pic>
        <p:nvPicPr>
          <p:cNvPr id="6" name="Afbeelding 5" descr="Afbeelding met kleding, persoon, tafel, schoeisel&#10;&#10;Automatisch gegenereerde beschrijving">
            <a:extLst>
              <a:ext uri="{FF2B5EF4-FFF2-40B4-BE49-F238E27FC236}">
                <a16:creationId xmlns:a16="http://schemas.microsoft.com/office/drawing/2014/main" id="{DC6798DB-C88F-2D55-EF80-403AFEBF6D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0" b="5000"/>
          <a:stretch/>
        </p:blipFill>
        <p:spPr>
          <a:xfrm>
            <a:off x="2209798" y="1954160"/>
            <a:ext cx="7772400" cy="384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30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98208728-03D3-BDB9-B17C-77F739714D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1457" b="51404"/>
          <a:stretch/>
        </p:blipFill>
        <p:spPr>
          <a:xfrm>
            <a:off x="0" y="1448506"/>
            <a:ext cx="2320616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354211E-D0BB-DA43-90EC-ADA3CF04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44317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Inhalt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D83F33D-4636-13C8-D549-A256858C25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C6B79CA-06D8-F486-ED01-3CD3B79C328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873C3C5-2F80-DF9C-FCE2-6667E95F3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l="11621" r="11621"/>
          <a:stretch/>
        </p:blipFill>
        <p:spPr bwMode="auto">
          <a:xfrm>
            <a:off x="6803668" y="1767738"/>
            <a:ext cx="4540193" cy="394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4E28E98-8F2D-645E-28AB-477EB31C56C7}"/>
              </a:ext>
            </a:extLst>
          </p:cNvPr>
          <p:cNvSpPr txBox="1">
            <a:spLocks/>
          </p:cNvSpPr>
          <p:nvPr/>
        </p:nvSpPr>
        <p:spPr>
          <a:xfrm>
            <a:off x="848139" y="257864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Was ist körperliche Belastung? 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31896CB-0AD2-E316-1E4E-31F9A11D62DC}"/>
              </a:ext>
            </a:extLst>
          </p:cNvPr>
          <p:cNvSpPr txBox="1">
            <a:spLocks/>
          </p:cNvSpPr>
          <p:nvPr/>
        </p:nvSpPr>
        <p:spPr>
          <a:xfrm>
            <a:off x="848139" y="3180219"/>
            <a:ext cx="5520577" cy="6380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Welche Risiken sind mit der körperlichen Belastung verbunden? 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5A1C747-42BC-5987-88E4-417EA0055C7A}"/>
              </a:ext>
            </a:extLst>
          </p:cNvPr>
          <p:cNvSpPr txBox="1">
            <a:spLocks/>
          </p:cNvSpPr>
          <p:nvPr/>
        </p:nvSpPr>
        <p:spPr>
          <a:xfrm>
            <a:off x="848139" y="383794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Wie lauten die Leitlinien? 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0F27419-2916-DAC3-F86E-0836EEAE33BE}"/>
              </a:ext>
            </a:extLst>
          </p:cNvPr>
          <p:cNvSpPr txBox="1">
            <a:spLocks/>
          </p:cNvSpPr>
          <p:nvPr/>
        </p:nvSpPr>
        <p:spPr>
          <a:xfrm>
            <a:off x="848139" y="4343271"/>
            <a:ext cx="5520577" cy="6577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Was können Sie selbst tun? Verbesserungswürdige Punkte! 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108EB5DD-FD12-CB43-A928-9A82007397AF}"/>
              </a:ext>
            </a:extLst>
          </p:cNvPr>
          <p:cNvSpPr txBox="1">
            <a:spLocks/>
          </p:cNvSpPr>
          <p:nvPr/>
        </p:nvSpPr>
        <p:spPr>
          <a:xfrm>
            <a:off x="848139" y="5089228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Brauchen Sie Hilfe?</a:t>
            </a:r>
          </a:p>
        </p:txBody>
      </p:sp>
    </p:spTree>
    <p:extLst>
      <p:ext uri="{BB962C8B-B14F-4D97-AF65-F5344CB8AC3E}">
        <p14:creationId xmlns:p14="http://schemas.microsoft.com/office/powerpoint/2010/main" val="2515056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27564-1F85-0917-9DC9-1E1B94970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9AB5038B-46F6-76D3-6BFB-43A7D34D76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798" r="11798"/>
          <a:stretch/>
        </p:blipFill>
        <p:spPr>
          <a:xfrm>
            <a:off x="6750623" y="1805504"/>
            <a:ext cx="4514037" cy="393975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DB19829-DA89-7867-41BA-89B0B68AE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Wie können Sie Ihren Körper körperlich belasten?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45CB90-8EB5-4718-F7F1-A5EFB2ED3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2ADB1FA-9361-AB94-3A92-9B3BCCFBB1F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7268EBB9-021E-4693-FABC-A25A429A94DB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1.	Etwas Schweres tragen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77112D4-5677-39DC-703C-A701143D165E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2.	Im Sitzen arbeiten 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8887755-DE6E-5F17-5CF8-50804CDBFFC4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3.	Im Hocken arbeiten 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3E29BFC-6898-AF50-F583-E5B6307A1094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4.	Auf alle oben genannten Arten</a:t>
            </a:r>
          </a:p>
        </p:txBody>
      </p:sp>
    </p:spTree>
    <p:extLst>
      <p:ext uri="{BB962C8B-B14F-4D97-AF65-F5344CB8AC3E}">
        <p14:creationId xmlns:p14="http://schemas.microsoft.com/office/powerpoint/2010/main" val="238986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77760-A6B9-71CB-1E58-B9AC8C9E8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C6FA99-B79F-5F28-015F-892840A71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Arten der körperlichen Belastung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AC8ABC6-0C15-04E1-43FF-4DAC616AF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Nehmen Sie unnatürliche Haltungen ein?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971896D-1920-A428-15F1-69F95A36ADE3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8FDB70B1-DCB5-2B56-1970-FCBE54D6C2B1}"/>
              </a:ext>
            </a:extLst>
          </p:cNvPr>
          <p:cNvSpPr txBox="1">
            <a:spLocks/>
          </p:cNvSpPr>
          <p:nvPr/>
        </p:nvSpPr>
        <p:spPr>
          <a:xfrm>
            <a:off x="848139" y="244642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Heben und Tragen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E1E242C-D176-6A01-58AD-B53AC1414D8E}"/>
              </a:ext>
            </a:extLst>
          </p:cNvPr>
          <p:cNvSpPr txBox="1">
            <a:spLocks/>
          </p:cNvSpPr>
          <p:nvPr/>
        </p:nvSpPr>
        <p:spPr>
          <a:xfrm>
            <a:off x="848139" y="304800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Schieben und Ziehen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4043550-4439-1606-93E8-15C2B4E66567}"/>
              </a:ext>
            </a:extLst>
          </p:cNvPr>
          <p:cNvSpPr txBox="1">
            <a:spLocks/>
          </p:cNvSpPr>
          <p:nvPr/>
        </p:nvSpPr>
        <p:spPr>
          <a:xfrm>
            <a:off x="848139" y="360947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Erzwungene Arbeitshaltung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E5192BA8-7421-AFDC-938B-5C121A4C4F98}"/>
              </a:ext>
            </a:extLst>
          </p:cNvPr>
          <p:cNvSpPr txBox="1">
            <a:spLocks/>
          </p:cNvSpPr>
          <p:nvPr/>
        </p:nvSpPr>
        <p:spPr>
          <a:xfrm>
            <a:off x="848139" y="4211053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Sich wiederholende Tätigkeiten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01AAB64C-B482-658B-538D-AB4FE2B98135}"/>
              </a:ext>
            </a:extLst>
          </p:cNvPr>
          <p:cNvSpPr txBox="1">
            <a:spLocks/>
          </p:cNvSpPr>
          <p:nvPr/>
        </p:nvSpPr>
        <p:spPr>
          <a:xfrm>
            <a:off x="848139" y="4764506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Arbeit im Sitzen</a:t>
            </a:r>
          </a:p>
        </p:txBody>
      </p:sp>
      <p:pic>
        <p:nvPicPr>
          <p:cNvPr id="11" name="Afbeelding 10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EE56F02B-25FD-C22A-1A0B-0A6E100763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727"/>
          <a:stretch/>
        </p:blipFill>
        <p:spPr>
          <a:xfrm>
            <a:off x="5478909" y="2515115"/>
            <a:ext cx="1983838" cy="2946554"/>
          </a:xfrm>
          <a:prstGeom prst="rect">
            <a:avLst/>
          </a:prstGeom>
        </p:spPr>
      </p:pic>
      <p:pic>
        <p:nvPicPr>
          <p:cNvPr id="12" name="Afbeelding 11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7898A605-FA1C-9E92-F179-5CD39D9B05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360" r="35973"/>
          <a:stretch/>
        </p:blipFill>
        <p:spPr>
          <a:xfrm>
            <a:off x="7639957" y="2515115"/>
            <a:ext cx="4016326" cy="29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6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3B515-597D-A776-1277-A2B389541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108206-F1D3-354D-56BE-A1FBC2342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5520577" cy="649705"/>
          </a:xfrm>
        </p:spPr>
        <p:txBody>
          <a:bodyPr>
            <a:normAutofit fontScale="90000"/>
          </a:bodyPr>
          <a:lstStyle/>
          <a:p>
            <a:pPr algn="l">
              <a:lnSpc>
                <a:spcPts val="2700"/>
              </a:lnSpc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Welche Symptome können auf eine körperliche Belastung hinweisen?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BC24FED-CBDB-B5D1-D300-0D3B59125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Nehmen Sie unnatürliche Haltungen ein?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C59BEC8-1D59-01BB-FCFC-C8B7BD5F1E7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3BAF4BA-14BD-C91D-57D7-F8475199EAF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1.	Anhaltende Schmerzen (Rücken)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F7B24A09-7016-8334-1346-090E5AECED06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2.	Sehnenentzündung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56BA611-DD20-DF6C-E036-8EADF7612636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3.	Leistenbruch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CF6E5EF-F07B-8ED9-FAE5-AC00DD431B63}"/>
              </a:ext>
            </a:extLst>
          </p:cNvPr>
          <p:cNvSpPr txBox="1">
            <a:spLocks/>
          </p:cNvSpPr>
          <p:nvPr/>
        </p:nvSpPr>
        <p:spPr>
          <a:xfrm>
            <a:off x="848139" y="4431633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4.	Alle oben genannten Punkte</a:t>
            </a:r>
          </a:p>
        </p:txBody>
      </p:sp>
      <p:pic>
        <p:nvPicPr>
          <p:cNvPr id="15" name="Afbeelding 14" descr="Afbeelding met kleding, persoon, jeans, Broek&#10;&#10;Automatisch gegenereerde beschrijving">
            <a:extLst>
              <a:ext uri="{FF2B5EF4-FFF2-40B4-BE49-F238E27FC236}">
                <a16:creationId xmlns:a16="http://schemas.microsoft.com/office/drawing/2014/main" id="{AFC64AB0-9542-7AB4-255E-842579A582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19" t="2117" r="11275" b="2990"/>
          <a:stretch/>
        </p:blipFill>
        <p:spPr>
          <a:xfrm>
            <a:off x="7066840" y="1074821"/>
            <a:ext cx="2983538" cy="508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2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20E1-9D6D-7977-8F11-45AF5EE3C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CC2D54-BE51-4FC1-10DB-3F54857C7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513347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Körperliche Belastung: Gefahren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E0CD9DB-68E1-7002-92CD-CAF1B5A16D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4573"/>
            <a:ext cx="8159503" cy="288758"/>
          </a:xfrm>
        </p:spPr>
        <p:txBody>
          <a:bodyPr/>
          <a:lstStyle/>
          <a:p>
            <a:pPr algn="l"/>
            <a:r>
              <a:rPr lang="de-DE" b="1" dirty="0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3F3E9A0-8FD6-D0E8-E972-CE1F38C6258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B455206D-DE6B-E73F-6C53-4488AB5B74F1}"/>
              </a:ext>
            </a:extLst>
          </p:cNvPr>
          <p:cNvSpPr txBox="1">
            <a:spLocks/>
          </p:cNvSpPr>
          <p:nvPr/>
        </p:nvSpPr>
        <p:spPr>
          <a:xfrm>
            <a:off x="843169" y="2120443"/>
            <a:ext cx="5151608" cy="18528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2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Körperliche Beschwerden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</a:rPr>
              <a:t>Rücken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 b="0" dirty="0">
                <a:solidFill>
                  <a:schemeClr val="tx1"/>
                </a:solidFill>
                <a:latin typeface="Arial" panose="020B0604020202020204" pitchFamily="34" charset="0"/>
              </a:rPr>
              <a:t>Arme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 b="0" dirty="0">
                <a:solidFill>
                  <a:schemeClr val="tx1"/>
                </a:solidFill>
                <a:latin typeface="Arial" panose="020B0604020202020204" pitchFamily="34" charset="0"/>
              </a:rPr>
              <a:t>Hals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</a:rPr>
              <a:t>Hüfte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 b="0" dirty="0">
                <a:solidFill>
                  <a:schemeClr val="tx1"/>
                </a:solidFill>
                <a:latin typeface="Arial" panose="020B0604020202020204" pitchFamily="34" charset="0"/>
              </a:rPr>
              <a:t>Knie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51064E7-9D7B-8777-D3A9-1C491746FA07}"/>
              </a:ext>
            </a:extLst>
          </p:cNvPr>
          <p:cNvSpPr txBox="1">
            <a:spLocks/>
          </p:cNvSpPr>
          <p:nvPr/>
        </p:nvSpPr>
        <p:spPr>
          <a:xfrm>
            <a:off x="843169" y="3921322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Allgemeine Müdigkeit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B0F74C0-5E53-C157-8464-76C296540D4E}"/>
              </a:ext>
            </a:extLst>
          </p:cNvPr>
          <p:cNvSpPr txBox="1">
            <a:spLocks/>
          </p:cNvSpPr>
          <p:nvPr/>
        </p:nvSpPr>
        <p:spPr>
          <a:xfrm>
            <a:off x="843169" y="4301537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4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Arbeit im Stehen</a:t>
            </a:r>
          </a:p>
          <a:p>
            <a:pPr marL="800100" lvl="1" indent="-342900" defTabSz="360000">
              <a:lnSpc>
                <a:spcPct val="14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>
                <a:latin typeface="Arial" panose="020B0604020202020204" pitchFamily="34" charset="0"/>
              </a:rPr>
              <a:t>Krampfadern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6A44C35-CB35-88EA-B5E9-E4DFF95F2315}"/>
              </a:ext>
            </a:extLst>
          </p:cNvPr>
          <p:cNvSpPr txBox="1">
            <a:spLocks/>
          </p:cNvSpPr>
          <p:nvPr/>
        </p:nvSpPr>
        <p:spPr>
          <a:xfrm>
            <a:off x="843169" y="5140562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Arbeit im Sitzen</a:t>
            </a:r>
          </a:p>
          <a:p>
            <a:pPr marL="800100" lvl="1" indent="-34290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400">
                <a:latin typeface="Arial" panose="020B0604020202020204" pitchFamily="34" charset="0"/>
              </a:rPr>
              <a:t>Schwache Blutzirkulation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67EE451-74F9-2FAE-3E4A-41798507FC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7" t="2779" r="26831" b="3649"/>
          <a:stretch/>
        </p:blipFill>
        <p:spPr bwMode="auto">
          <a:xfrm>
            <a:off x="6284029" y="1138990"/>
            <a:ext cx="1900990" cy="489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>
            <a:extLst>
              <a:ext uri="{FF2B5EF4-FFF2-40B4-BE49-F238E27FC236}">
                <a16:creationId xmlns:a16="http://schemas.microsoft.com/office/drawing/2014/main" id="{A73E2157-ACC2-AC7D-D186-79D6541F3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019" y="2777199"/>
            <a:ext cx="1791703" cy="300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16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6939A-0CD9-787A-850C-E22440680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02521570-A27A-896C-8215-D42F129E0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B015B80-876E-BC83-C91B-12468C8A0B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88865E1-FB92-3B1C-ED3A-ECEDA8CBB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486" y="1496960"/>
            <a:ext cx="3456044" cy="444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fbeelding 9" descr="Afbeelding met schets, Lijnillustraties, Kinderkunst, tekening&#10;&#10;Automatisch gegenereerde beschrijving">
            <a:extLst>
              <a:ext uri="{FF2B5EF4-FFF2-40B4-BE49-F238E27FC236}">
                <a16:creationId xmlns:a16="http://schemas.microsoft.com/office/drawing/2014/main" id="{740788CC-CC7D-39AA-DC0C-C7834F4063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9760" y="1668379"/>
            <a:ext cx="2090374" cy="3873501"/>
          </a:xfrm>
          <a:prstGeom prst="rect">
            <a:avLst/>
          </a:prstGeom>
        </p:spPr>
      </p:pic>
      <p:pic>
        <p:nvPicPr>
          <p:cNvPr id="12" name="Afbeelding 11" descr="Afbeelding met tekenfilm, clipart, illustratie, kunst&#10;&#10;Automatisch gegenereerde beschrijving">
            <a:extLst>
              <a:ext uri="{FF2B5EF4-FFF2-40B4-BE49-F238E27FC236}">
                <a16:creationId xmlns:a16="http://schemas.microsoft.com/office/drawing/2014/main" id="{54F7CBD0-EF34-7755-FB95-CA7CFE6762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753" t="2646" r="44113" b="1871"/>
          <a:stretch/>
        </p:blipFill>
        <p:spPr>
          <a:xfrm>
            <a:off x="5999022" y="1341952"/>
            <a:ext cx="2607895" cy="4869889"/>
          </a:xfrm>
          <a:prstGeom prst="rect">
            <a:avLst/>
          </a:prstGeom>
        </p:spPr>
      </p:pic>
      <p:pic>
        <p:nvPicPr>
          <p:cNvPr id="16" name="Afbeelding 1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FA613B1-39E7-EDB0-A87D-41563CC8E73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6033" b="51404"/>
          <a:stretch>
            <a:fillRect/>
          </a:stretch>
        </p:blipFill>
        <p:spPr>
          <a:xfrm>
            <a:off x="0" y="1407753"/>
            <a:ext cx="2640071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345BE79-519A-FE4C-2068-6C9B9CBE0B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31507"/>
            <a:ext cx="4758577" cy="513347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Rücken</a:t>
            </a:r>
          </a:p>
        </p:txBody>
      </p:sp>
    </p:spTree>
    <p:extLst>
      <p:ext uri="{BB962C8B-B14F-4D97-AF65-F5344CB8AC3E}">
        <p14:creationId xmlns:p14="http://schemas.microsoft.com/office/powerpoint/2010/main" val="2130532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C4523-8308-22C5-0E18-7190836F8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713A12-B00F-9853-E427-B28B36D512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 fontScale="90000"/>
          </a:bodyPr>
          <a:lstStyle/>
          <a:p>
            <a:pPr algn="l">
              <a:lnSpc>
                <a:spcPts val="2700"/>
              </a:lnSpc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Ist körperliche Belastung </a:t>
            </a:r>
            <a:r>
              <a:rPr lang="de-DE" sz="2000" u="sng" dirty="0">
                <a:solidFill>
                  <a:schemeClr val="tx1"/>
                </a:solidFill>
                <a:latin typeface="Arial" panose="020B0604020202020204" pitchFamily="34" charset="0"/>
              </a:rPr>
              <a:t>immer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 etwas Schlechtes?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73185BD-D1ED-1CD4-1CA9-4978CCEC1F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Nehmen Sie unnatürliche Haltungen ein?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915003A-5A87-DF21-08F4-00CC3C54CF7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5CFD72AC-33A8-CDFA-9753-9194F3044C22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1.	Ja, natürlich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0C9543E7-06EA-9D85-124E-A9BFF3E68A11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2.	Nein, natürlich nicht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2AED23AF-0CC3-6AD5-D53E-A605509603F1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3.	Tatsächlich habe ich keine Ahnung</a:t>
            </a:r>
          </a:p>
        </p:txBody>
      </p:sp>
      <p:pic>
        <p:nvPicPr>
          <p:cNvPr id="8" name="Afbeelding 7" descr="Afbeelding met Menselijk gezicht, persoon, hoofdtooi, Menselijke baard&#10;&#10;Automatisch gegenereerde beschrijving">
            <a:extLst>
              <a:ext uri="{FF2B5EF4-FFF2-40B4-BE49-F238E27FC236}">
                <a16:creationId xmlns:a16="http://schemas.microsoft.com/office/drawing/2014/main" id="{F9FAFA97-528D-3939-F9EE-8EAF043136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935" b="2393"/>
          <a:stretch/>
        </p:blipFill>
        <p:spPr>
          <a:xfrm>
            <a:off x="5657850" y="1731734"/>
            <a:ext cx="5686011" cy="419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84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8F5C0-4731-F271-87BB-FEDE66241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Afbeelding met apparaat, schaal, overdekt&#10;&#10;Automatisch gegenereerde beschrijving">
            <a:extLst>
              <a:ext uri="{FF2B5EF4-FFF2-40B4-BE49-F238E27FC236}">
                <a16:creationId xmlns:a16="http://schemas.microsoft.com/office/drawing/2014/main" id="{82BC054D-6F76-28CC-073D-79B7AD652A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798" b="8578"/>
          <a:stretch/>
        </p:blipFill>
        <p:spPr>
          <a:xfrm>
            <a:off x="3604040" y="1234855"/>
            <a:ext cx="4983920" cy="470324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4F269F6-5F88-9842-BA23-0F4FAE1653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01" r="2" b="51404"/>
          <a:stretch>
            <a:fillRect/>
          </a:stretch>
        </p:blipFill>
        <p:spPr>
          <a:xfrm>
            <a:off x="0" y="1400379"/>
            <a:ext cx="8164473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EDA5F23-15B9-EC38-D33E-EFB6A42316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46104"/>
            <a:ext cx="10038191" cy="649705"/>
          </a:xfrm>
        </p:spPr>
        <p:txBody>
          <a:bodyPr>
            <a:no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Was bringt Sie aus dem Gleichgewicht?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6D66B43-0151-3BA7-9F7B-B433737DE4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Nehmen Sie unnatürliche Haltungen ein?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59689C0-BDE0-CC01-2D30-7CC730FCDEBE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315377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F040C-D091-B2F2-6B18-9F2B77744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62B46167-4A37-7A23-C0D7-282A7A9468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0F30E00-4BAB-9D07-F7B8-52BF49AFF58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dirty="0">
                <a:latin typeface="Arial" panose="020B0604020202020204" pitchFamily="34" charset="0"/>
              </a:rPr>
              <a:t>Sicher und gesund arbeiten  </a:t>
            </a:r>
            <a:r>
              <a:rPr lang="de-DE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 dirty="0"/>
              <a:t>  </a:t>
            </a:r>
            <a:r>
              <a:rPr lang="de-DE" b="0" dirty="0">
                <a:latin typeface="Arial" panose="020B0604020202020204" pitchFamily="34" charset="0"/>
              </a:rPr>
              <a:t>Körperliche Belastung</a:t>
            </a:r>
          </a:p>
        </p:txBody>
      </p:sp>
      <p:pic>
        <p:nvPicPr>
          <p:cNvPr id="8" name="Afbeelding 7" descr="Afbeelding met sport, barbell, Fitness, Trainingsapparatuur&#10;&#10;Automatisch gegenereerde beschrijving">
            <a:extLst>
              <a:ext uri="{FF2B5EF4-FFF2-40B4-BE49-F238E27FC236}">
                <a16:creationId xmlns:a16="http://schemas.microsoft.com/office/drawing/2014/main" id="{F110709C-C070-EDD7-4702-0270C069532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4800"/>
          <a:stretch/>
        </p:blipFill>
        <p:spPr>
          <a:xfrm>
            <a:off x="3604039" y="1226252"/>
            <a:ext cx="4983920" cy="470324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6A32F53-E342-533A-6723-F4014854154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425" b="51404"/>
          <a:stretch>
            <a:fillRect/>
          </a:stretch>
        </p:blipFill>
        <p:spPr>
          <a:xfrm>
            <a:off x="1" y="1400379"/>
            <a:ext cx="4244262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A0C1396-748A-F20D-B3E6-15B6E2BD8E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50405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Ungleichgewicht</a:t>
            </a:r>
          </a:p>
        </p:txBody>
      </p:sp>
    </p:spTree>
    <p:extLst>
      <p:ext uri="{BB962C8B-B14F-4D97-AF65-F5344CB8AC3E}">
        <p14:creationId xmlns:p14="http://schemas.microsoft.com/office/powerpoint/2010/main" val="265536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4B5CD-B01A-DDCA-C2B5-B4CD819CE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9B5F5F7-0409-0FBD-69E4-56BA04BE65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02"/>
          <a:stretch/>
        </p:blipFill>
        <p:spPr bwMode="auto">
          <a:xfrm>
            <a:off x="2307009" y="1138989"/>
            <a:ext cx="7577981" cy="489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F41E26CF-26A0-26D3-5010-368065EE8B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0028" r="1" b="51404"/>
          <a:stretch>
            <a:fillRect/>
          </a:stretch>
        </p:blipFill>
        <p:spPr>
          <a:xfrm>
            <a:off x="-1" y="1455243"/>
            <a:ext cx="2451217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93EBEF5-3925-4756-2977-0A22B4997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53971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Heben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B837994-3669-BF89-0F73-D19C2056CC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36C5958-766C-24F2-7803-817B871D783A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2753403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EBA46-6075-092B-F69B-AA77FD803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E58608-E8F9-B55E-057E-6199C71509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3841827" cy="649705"/>
          </a:xfrm>
        </p:spPr>
        <p:txBody>
          <a:bodyPr>
            <a:normAutofit fontScale="90000"/>
          </a:bodyPr>
          <a:lstStyle/>
          <a:p>
            <a:pPr algn="l">
              <a:lnSpc>
                <a:spcPts val="2700"/>
              </a:lnSpc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Was ist das maximale Gewicht, das Sie heben können?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BD8F755-90DF-3390-4F17-F06A8665F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F9A0BB9-F8AD-8179-C9A9-54C814DC7C0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E5CB1F4-8087-CB08-B80D-E44C54E100E9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18 Kilogramm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4912D93-A766-FED8-0228-8E02386B670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25 Kilogramm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6B1F10CE-DE05-B6B0-5F57-D215705DDACC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5442048" cy="90237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C. Es gibt keine Obergrenze, wenn man etwas heben kann.</a:t>
            </a:r>
          </a:p>
        </p:txBody>
      </p:sp>
      <p:pic>
        <p:nvPicPr>
          <p:cNvPr id="6" name="Afbeelding 5" descr="Afbeelding met Stillevenfotografie, fles, keramiek, aardewerk&#10;&#10;Automatisch gegenereerde beschrijving">
            <a:extLst>
              <a:ext uri="{FF2B5EF4-FFF2-40B4-BE49-F238E27FC236}">
                <a16:creationId xmlns:a16="http://schemas.microsoft.com/office/drawing/2014/main" id="{34993316-09B0-3D0A-7602-426ABD2FB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6248" y="1277610"/>
            <a:ext cx="3841827" cy="384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86E58-8311-F290-7957-AE48D0166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Afbeelding met kleding, persoon, overdekt, Werkplaats&#10;&#10;Automatisch gegenereerde beschrijving">
            <a:extLst>
              <a:ext uri="{FF2B5EF4-FFF2-40B4-BE49-F238E27FC236}">
                <a16:creationId xmlns:a16="http://schemas.microsoft.com/office/drawing/2014/main" id="{7BD1EC4E-204E-A323-E94E-ACCCD159C4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556" y="1242228"/>
            <a:ext cx="7428888" cy="4857052"/>
          </a:xfrm>
          <a:prstGeom prst="rect">
            <a:avLst/>
          </a:prstGeom>
        </p:spPr>
      </p:pic>
      <p:pic>
        <p:nvPicPr>
          <p:cNvPr id="14" name="Afbeelding 1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0D91231-243C-BC23-81CC-AE7715F753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058" r="1" b="51404"/>
          <a:stretch>
            <a:fillRect/>
          </a:stretch>
        </p:blipFill>
        <p:spPr>
          <a:xfrm>
            <a:off x="0" y="1400379"/>
            <a:ext cx="609599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6066952-921C-0CB5-FB47-D1FF977EB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31803"/>
            <a:ext cx="6531069" cy="649705"/>
          </a:xfrm>
        </p:spPr>
        <p:txBody>
          <a:bodyPr>
            <a:no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Finden Sie die Unterschiede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1C05BB1-9852-D80F-40D8-21A01039C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2A1DE49-0B4B-25FC-1CF0-9D53C8CD4743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1970663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58DA7-E67A-9CF7-DA2E-9746B8D69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395B1E-75F5-E112-B3D2-9B8D9F68D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Was ist die beste Hebetechnik?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7254870-7DD2-7F33-27BD-7863E1DE53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4086ABF-C97E-3826-9F69-E946166B817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CD7145C-31F9-050D-D95E-402DA2E91556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Technik mit gebogenem Rücken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510A8EA0-BB89-AC19-BB41-68FA41A82567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Mit gebeugten Knien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0735072F-37B4-DD6C-1247-CEAEEFA6CD43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C. Technik des Gewichthebers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D9F29D6-3085-CE75-8D35-08E228BC041E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D. Alle oben genannten Punkte</a:t>
            </a:r>
          </a:p>
        </p:txBody>
      </p:sp>
      <p:pic>
        <p:nvPicPr>
          <p:cNvPr id="17" name="Afbeelding 16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6F7138A2-46FB-FD23-A655-B62750425D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181"/>
          <a:stretch/>
        </p:blipFill>
        <p:spPr>
          <a:xfrm>
            <a:off x="9711070" y="2514305"/>
            <a:ext cx="1915446" cy="2921000"/>
          </a:xfrm>
          <a:prstGeom prst="rect">
            <a:avLst/>
          </a:prstGeom>
        </p:spPr>
      </p:pic>
      <p:pic>
        <p:nvPicPr>
          <p:cNvPr id="18" name="Afbeelding 17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5CF256EC-05D3-3032-066B-C6E975D16C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150" r="31232"/>
          <a:stretch/>
        </p:blipFill>
        <p:spPr>
          <a:xfrm>
            <a:off x="7676707" y="2514305"/>
            <a:ext cx="2083982" cy="2921000"/>
          </a:xfrm>
          <a:prstGeom prst="rect">
            <a:avLst/>
          </a:prstGeom>
        </p:spPr>
      </p:pic>
      <p:pic>
        <p:nvPicPr>
          <p:cNvPr id="19" name="Afbeelding 18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07EB6066-A854-17D6-F1CB-8BCE3CE392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937" r="65498"/>
          <a:stretch/>
        </p:blipFill>
        <p:spPr>
          <a:xfrm>
            <a:off x="5543295" y="2514305"/>
            <a:ext cx="2133412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1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AD06D-A4FE-7996-A82F-82A4C5221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68C29-C8FC-655F-C487-9982E851FE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Tipps zum Heben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0353F8D-175C-28F3-939B-5669FABB8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7480919-140F-A215-72E3-8B7212A200D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3C10A677-AD70-D390-B4F0-E3BB28030A58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544293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1.	Nicht heben, wenn es nicht erforderlich ist.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5DA3CC6-BF65-93F4-155E-AA1858DA2F54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6110445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2.	Das Gewicht so nah wie möglich am Körper halten.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D184E3C-1783-E612-45C4-0176E5F9A1CD}"/>
              </a:ext>
            </a:extLst>
          </p:cNvPr>
          <p:cNvSpPr txBox="1">
            <a:spLocks/>
          </p:cNvSpPr>
          <p:nvPr/>
        </p:nvSpPr>
        <p:spPr>
          <a:xfrm>
            <a:off x="860825" y="3819316"/>
            <a:ext cx="5255778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3.	Niemals mit verdrehtem Oberkörper heben.</a:t>
            </a:r>
          </a:p>
        </p:txBody>
      </p:sp>
      <p:pic>
        <p:nvPicPr>
          <p:cNvPr id="13" name="Afbeelding 12" descr="Afbeelding met tekening, schets, clipart, illustratie&#10;&#10;Automatisch gegenereerde beschrijving">
            <a:extLst>
              <a:ext uri="{FF2B5EF4-FFF2-40B4-BE49-F238E27FC236}">
                <a16:creationId xmlns:a16="http://schemas.microsoft.com/office/drawing/2014/main" id="{9570259C-D4AF-D5A7-4A61-055DD6BCA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87" y="1882050"/>
            <a:ext cx="3152638" cy="3955000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3798A511-7727-EE21-D6AC-56B88AFEE35A}"/>
              </a:ext>
            </a:extLst>
          </p:cNvPr>
          <p:cNvSpPr txBox="1">
            <a:spLocks/>
          </p:cNvSpPr>
          <p:nvPr/>
        </p:nvSpPr>
        <p:spPr>
          <a:xfrm>
            <a:off x="843169" y="4268314"/>
            <a:ext cx="859761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70000"/>
              </a:lnSpc>
              <a:buClr>
                <a:srgbClr val="E30613"/>
              </a:buClr>
            </a:pPr>
            <a:r>
              <a:rPr lang="de-DE" sz="1900" b="0" dirty="0">
                <a:solidFill>
                  <a:schemeClr val="tx1"/>
                </a:solidFill>
                <a:latin typeface="Arial" panose="020B0604020202020204" pitchFamily="34" charset="0"/>
              </a:rPr>
              <a:t>4.	Auf einer Höhe zwischen Hüfte und Brustkorb anheben oder ablegen.</a:t>
            </a:r>
          </a:p>
        </p:txBody>
      </p:sp>
    </p:spTree>
    <p:extLst>
      <p:ext uri="{BB962C8B-B14F-4D97-AF65-F5344CB8AC3E}">
        <p14:creationId xmlns:p14="http://schemas.microsoft.com/office/powerpoint/2010/main" val="199368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0CDB-7D16-089D-E5C3-852227BA2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6C227D-1621-09F8-6DF8-7C35A8548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Leitlinien für das Heben von Lasten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2D79A1B-24C1-4FAC-3356-1FEE78323C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78476AA-AC29-21C9-A45B-8B6964FC7C6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F8D046B3-D762-E977-5413-57ECCFF79A3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Maximal </a:t>
            </a:r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25 Kilogramm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A3C769B-C168-05BC-E030-BFCD5625353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135112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Geringeres Gewicht für:</a:t>
            </a:r>
          </a:p>
          <a:p>
            <a:pPr marL="285750" indent="-28575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600" b="0">
                <a:solidFill>
                  <a:schemeClr val="tx1"/>
                </a:solidFill>
                <a:latin typeface="Arial" panose="020B0604020202020204" pitchFamily="34" charset="0"/>
              </a:rPr>
              <a:t>häufiges Heben</a:t>
            </a:r>
          </a:p>
          <a:p>
            <a:pPr marL="285750" indent="-28575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600" b="0">
                <a:solidFill>
                  <a:schemeClr val="tx1"/>
                </a:solidFill>
                <a:latin typeface="Arial" panose="020B0604020202020204" pitchFamily="34" charset="0"/>
              </a:rPr>
              <a:t>unter Kniehöhe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185F72E-2EEF-E3E4-1A48-191CAB4B4CC0}"/>
              </a:ext>
            </a:extLst>
          </p:cNvPr>
          <p:cNvSpPr txBox="1">
            <a:spLocks/>
          </p:cNvSpPr>
          <p:nvPr/>
        </p:nvSpPr>
        <p:spPr>
          <a:xfrm>
            <a:off x="760675" y="4796593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NICHT</a:t>
            </a: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 über Schulterhöhe</a:t>
            </a:r>
          </a:p>
        </p:txBody>
      </p:sp>
      <p:pic>
        <p:nvPicPr>
          <p:cNvPr id="11" name="Afbeelding 10" descr="Afbeelding met Graphics, schermopname, symbool, ontwerp&#10;&#10;Automatisch gegenereerde beschrijving">
            <a:extLst>
              <a:ext uri="{FF2B5EF4-FFF2-40B4-BE49-F238E27FC236}">
                <a16:creationId xmlns:a16="http://schemas.microsoft.com/office/drawing/2014/main" id="{DBF151DB-5516-29CD-A5F0-E915DC3A66D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202"/>
          <a:stretch/>
        </p:blipFill>
        <p:spPr>
          <a:xfrm>
            <a:off x="8733864" y="2515560"/>
            <a:ext cx="2768345" cy="3037587"/>
          </a:xfrm>
          <a:prstGeom prst="rect">
            <a:avLst/>
          </a:prstGeom>
        </p:spPr>
      </p:pic>
      <p:pic>
        <p:nvPicPr>
          <p:cNvPr id="13" name="Afbeelding 12" descr="Afbeelding met Graphics, schermopname, symbool, ontwerp&#10;&#10;Automatisch gegenereerde beschrijving">
            <a:extLst>
              <a:ext uri="{FF2B5EF4-FFF2-40B4-BE49-F238E27FC236}">
                <a16:creationId xmlns:a16="http://schemas.microsoft.com/office/drawing/2014/main" id="{08788A9A-032E-CC1D-1793-93B701158C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168" r="44044"/>
          <a:stretch/>
        </p:blipFill>
        <p:spPr>
          <a:xfrm>
            <a:off x="5372986" y="2515560"/>
            <a:ext cx="3513429" cy="303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4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C586D-A83B-EE58-A60B-D52AF04BE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10AD6C-4796-DEBD-9FAA-FE90F01D1C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5607525" cy="649705"/>
          </a:xfrm>
        </p:spPr>
        <p:txBody>
          <a:bodyPr>
            <a:normAutofit/>
          </a:bodyPr>
          <a:lstStyle/>
          <a:p>
            <a:pPr algn="l"/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Was ist anstrengender für Ihren Rücken?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B4AD5D6-F160-3420-D209-1FF0E4D33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52A9021-3E16-CFCA-8895-221EACE98B8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DF3D670-EDB9-83BB-E547-5808B5BEE9EE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Ziehen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6A6BA56-A86D-585C-70FD-076CC8CF54E9}"/>
              </a:ext>
            </a:extLst>
          </p:cNvPr>
          <p:cNvSpPr txBox="1">
            <a:spLocks/>
          </p:cNvSpPr>
          <p:nvPr/>
        </p:nvSpPr>
        <p:spPr>
          <a:xfrm>
            <a:off x="848139" y="3268582"/>
            <a:ext cx="5520577" cy="6497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Schieben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DCC8FB2-C048-5784-EEE8-287E2720A963}"/>
              </a:ext>
            </a:extLst>
          </p:cNvPr>
          <p:cNvSpPr txBox="1">
            <a:spLocks/>
          </p:cNvSpPr>
          <p:nvPr/>
        </p:nvSpPr>
        <p:spPr>
          <a:xfrm>
            <a:off x="843168" y="3936331"/>
            <a:ext cx="6336289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70000"/>
              </a:lnSpc>
              <a:buClr>
                <a:srgbClr val="E30613"/>
              </a:buClr>
            </a:pPr>
            <a:r>
              <a:rPr lang="de-DE" sz="1900" b="0" dirty="0">
                <a:solidFill>
                  <a:schemeClr val="tx1"/>
                </a:solidFill>
                <a:latin typeface="Arial" panose="020B0604020202020204" pitchFamily="34" charset="0"/>
              </a:rPr>
              <a:t>C. Ziehen und Schieben sind gleichermaßen schädlich.</a:t>
            </a:r>
          </a:p>
        </p:txBody>
      </p:sp>
      <p:pic>
        <p:nvPicPr>
          <p:cNvPr id="9" name="Afbeelding 1">
            <a:extLst>
              <a:ext uri="{FF2B5EF4-FFF2-40B4-BE49-F238E27FC236}">
                <a16:creationId xmlns:a16="http://schemas.microsoft.com/office/drawing/2014/main" id="{3401260B-162C-0BDC-7407-A2361E7D6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458" y="3670803"/>
            <a:ext cx="3840645" cy="237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2">
            <a:extLst>
              <a:ext uri="{FF2B5EF4-FFF2-40B4-BE49-F238E27FC236}">
                <a16:creationId xmlns:a16="http://schemas.microsoft.com/office/drawing/2014/main" id="{A0262E58-94D1-5F13-EA94-C22BD5CC1C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831" y="1284918"/>
            <a:ext cx="3366272" cy="225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7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4A5ED-6006-6CBD-6A3C-A03BD3198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kleding, schoeisel, persoon, gebouw&#10;&#10;Automatisch gegenereerde beschrijving">
            <a:extLst>
              <a:ext uri="{FF2B5EF4-FFF2-40B4-BE49-F238E27FC236}">
                <a16:creationId xmlns:a16="http://schemas.microsoft.com/office/drawing/2014/main" id="{83FB9A54-4B5F-E8DE-ACC4-84628CD3E4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92" t="23085" r="23528"/>
          <a:stretch/>
        </p:blipFill>
        <p:spPr>
          <a:xfrm>
            <a:off x="2345635" y="1138988"/>
            <a:ext cx="7434469" cy="502147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EF7905ED-5147-1039-D584-A587DA284B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597" b="51404"/>
          <a:stretch>
            <a:fillRect/>
          </a:stretch>
        </p:blipFill>
        <p:spPr>
          <a:xfrm>
            <a:off x="0" y="1400379"/>
            <a:ext cx="4927890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D283EC7B-BEC8-E0A5-FF71-E041DB519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28532"/>
            <a:ext cx="5438759" cy="649705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Schieben und Ziehen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173F493-CB5A-0472-EE1E-E3FDD0FEC0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3787FBF-247C-5A70-1686-92A771CD6A0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23449284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AD70A-050A-0DD6-E69D-8DCC83211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6C2C40-4B8A-1F25-2FF1-148FC0935C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158303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Was ist anstrengender für Ihren Rücken?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347A565-5954-8B3D-DD62-C08A4FD960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Welche Gewichte tragen Sie?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2AA6FC6-194F-110A-5129-CAD32859EF35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86797B3F-46FD-B03A-494B-9FE9C125B6A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897967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Den Wagen schnell in Bewegung zu setzen ist schwerer.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3FDB822-D866-3915-CE4A-004923205EE9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7580244" cy="68321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Den Wagen langsam in Bewegung zu setzen ist schwerer.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0ED42F9-757F-0DB9-82D3-6E7F20348C1B}"/>
              </a:ext>
            </a:extLst>
          </p:cNvPr>
          <p:cNvSpPr txBox="1">
            <a:spLocks/>
          </p:cNvSpPr>
          <p:nvPr/>
        </p:nvSpPr>
        <p:spPr>
          <a:xfrm>
            <a:off x="843169" y="404003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C. Das spielt keine Rolle.</a:t>
            </a:r>
          </a:p>
        </p:txBody>
      </p:sp>
    </p:spTree>
    <p:extLst>
      <p:ext uri="{BB962C8B-B14F-4D97-AF65-F5344CB8AC3E}">
        <p14:creationId xmlns:p14="http://schemas.microsoft.com/office/powerpoint/2010/main" val="339693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670B7-FF91-EEED-04C1-8D03A5D6F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F1D3F9-F30C-F25D-DC51-4BEBA0333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370635"/>
            <a:ext cx="5243903" cy="649705"/>
          </a:xfrm>
        </p:spPr>
        <p:txBody>
          <a:bodyPr>
            <a:normAutofit/>
          </a:bodyPr>
          <a:lstStyle/>
          <a:p>
            <a:pPr algn="l"/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Leitlinien für das Schieben und Ziehen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0B32D63-4777-C1EA-0CD1-7CA8B3D4A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42BBE10E-8CF4-E917-EC21-5AF699BD864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FAEA3CED-4B20-DAB3-71B2-D151AB41427A}"/>
              </a:ext>
            </a:extLst>
          </p:cNvPr>
          <p:cNvSpPr txBox="1">
            <a:spLocks/>
          </p:cNvSpPr>
          <p:nvPr/>
        </p:nvSpPr>
        <p:spPr>
          <a:xfrm>
            <a:off x="848139" y="1877406"/>
            <a:ext cx="8670766" cy="178087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ts val="26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Beim Bewegen von Lasten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bis zu einer Entfernung von 50 Metern </a:t>
            </a: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darf eine Zugkraft von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30 Kilogramm </a:t>
            </a: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nicht überschritten werden.</a:t>
            </a:r>
          </a:p>
          <a:p>
            <a:pPr marL="342900" indent="-342900" algn="l" defTabSz="360000">
              <a:lnSpc>
                <a:spcPts val="26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 defTabSz="360000">
              <a:lnSpc>
                <a:spcPts val="26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Beim Bewegen von Lasten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über 50 Meter </a:t>
            </a: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darf die Zugkraft nicht mehr als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15 Kilogramm </a:t>
            </a: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betragen.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5B39C72-1A48-C8F5-1A4B-9F98C2AF7972}"/>
              </a:ext>
            </a:extLst>
          </p:cNvPr>
          <p:cNvSpPr txBox="1">
            <a:spLocks/>
          </p:cNvSpPr>
          <p:nvPr/>
        </p:nvSpPr>
        <p:spPr>
          <a:xfrm>
            <a:off x="848139" y="3799677"/>
            <a:ext cx="7580244" cy="2141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ts val="3000"/>
              </a:lnSpc>
              <a:buClr>
                <a:srgbClr val="E30613"/>
              </a:buClr>
            </a:pPr>
            <a:r>
              <a:rPr lang="de-DE" sz="2000" dirty="0">
                <a:solidFill>
                  <a:srgbClr val="E30613"/>
                </a:solidFill>
                <a:latin typeface="Arial" panose="020B0604020202020204" pitchFamily="34" charset="0"/>
              </a:rPr>
              <a:t>Tipps</a:t>
            </a:r>
          </a:p>
          <a:p>
            <a:pPr marL="342900" indent="-342900" algn="l" defTabSz="360000">
              <a:lnSpc>
                <a:spcPts val="3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Es ist besser zu schieben als zu ziehen</a:t>
            </a:r>
          </a:p>
          <a:p>
            <a:pPr marL="342900" indent="-342900" algn="l" defTabSz="360000">
              <a:lnSpc>
                <a:spcPts val="3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Lasten werden am besten langsam in Bewegung gesetzt.</a:t>
            </a:r>
          </a:p>
          <a:p>
            <a:pPr marL="342900" indent="-342900" algn="l" defTabSz="360000">
              <a:lnSpc>
                <a:spcPts val="3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Mit 2 Händen schieben.</a:t>
            </a:r>
          </a:p>
          <a:p>
            <a:pPr marL="342900" indent="-342900" algn="l" defTabSz="360000">
              <a:lnSpc>
                <a:spcPts val="3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Vergewissern Sie sich, dass der Boden eben ist und keine Schwellen vorhanden sind.</a:t>
            </a:r>
          </a:p>
        </p:txBody>
      </p:sp>
      <p:pic>
        <p:nvPicPr>
          <p:cNvPr id="8" name="Afbeelding 7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4B1A21D9-B0D3-9197-9C4A-679FFD7CAE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360" r="35973"/>
          <a:stretch/>
        </p:blipFill>
        <p:spPr>
          <a:xfrm>
            <a:off x="8257953" y="3421627"/>
            <a:ext cx="3378780" cy="247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19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F37AE-EA02-15C7-8EF4-A43C11B53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D247A597-848E-77C0-691B-34BDC61790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091" r="660" b="23003"/>
          <a:stretch/>
        </p:blipFill>
        <p:spPr>
          <a:xfrm flipH="1">
            <a:off x="2347201" y="1138988"/>
            <a:ext cx="7466102" cy="5026142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456E5486-04A8-C055-E407-6297A68A31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Heben Sie schwere Dinge?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47502AE-FC63-71D5-9280-63BA34645D3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pic>
        <p:nvPicPr>
          <p:cNvPr id="6" name="Afbeelding 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9F265CC-1845-FD4F-A5C1-CEFC594570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771" b="51404"/>
          <a:stretch>
            <a:fillRect/>
          </a:stretch>
        </p:blipFill>
        <p:spPr>
          <a:xfrm>
            <a:off x="0" y="1400379"/>
            <a:ext cx="6080252" cy="960857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78388AC3-A8A8-408B-0320-D0E1850C5DDC}"/>
              </a:ext>
            </a:extLst>
          </p:cNvPr>
          <p:cNvSpPr txBox="1">
            <a:spLocks/>
          </p:cNvSpPr>
          <p:nvPr/>
        </p:nvSpPr>
        <p:spPr>
          <a:xfrm>
            <a:off x="843169" y="1610244"/>
            <a:ext cx="543875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 baseline="0">
                <a:solidFill>
                  <a:srgbClr val="0086CD"/>
                </a:solidFill>
                <a:latin typeface="Arial" panose="020B0604020202020204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/>
            <a:r>
              <a:rPr lang="de-DE" sz="2800" dirty="0">
                <a:solidFill>
                  <a:schemeClr val="bg1"/>
                </a:solidFill>
              </a:rPr>
              <a:t>Erzwungene Arbeitshaltung</a:t>
            </a:r>
          </a:p>
        </p:txBody>
      </p:sp>
    </p:spTree>
    <p:extLst>
      <p:ext uri="{BB962C8B-B14F-4D97-AF65-F5344CB8AC3E}">
        <p14:creationId xmlns:p14="http://schemas.microsoft.com/office/powerpoint/2010/main" val="2802425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A7C8E-6412-AA78-43F3-237CA5C0D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72F875-ECBF-9903-5692-768DE90A0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10251882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In welcher Haltung ist Ihr Körper am stärksten belastet? 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C4570CC-4009-B19B-3B64-42413CB0F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75EF9E57-8D47-75FC-FE20-54F06A7FE1E2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3F76227E-46F3-9751-C0EA-579B95D2B2D3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897967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Sitzend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336A73A-A408-0AB9-E34F-45CDC5E9F82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7580244" cy="68321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Liegend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C956CAD1-25D6-E77D-4DA8-3DAA218E9E19}"/>
              </a:ext>
            </a:extLst>
          </p:cNvPr>
          <p:cNvSpPr txBox="1">
            <a:spLocks/>
          </p:cNvSpPr>
          <p:nvPr/>
        </p:nvSpPr>
        <p:spPr>
          <a:xfrm>
            <a:off x="843169" y="4130846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C. Stehend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076A1136-31C0-ADFB-65E8-1D8AA9F2E5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283716" y="2709139"/>
            <a:ext cx="3853231" cy="3082584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D878143B-5EB3-0C41-F6B8-58AE5AD9CB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999683" y="2877151"/>
            <a:ext cx="1492898" cy="2906527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C8282C19-4E8D-8F73-CA7E-BBD6FC221F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24" r="7024"/>
          <a:stretch/>
        </p:blipFill>
        <p:spPr>
          <a:xfrm>
            <a:off x="4200709" y="2726881"/>
            <a:ext cx="2143360" cy="306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3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333D0-EF55-77DF-0359-2AA273E14A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Afbeelding met tekst, diagram, illustratie, ontwerp&#10;&#10;Automatisch gegenereerde beschrijving">
            <a:extLst>
              <a:ext uri="{FF2B5EF4-FFF2-40B4-BE49-F238E27FC236}">
                <a16:creationId xmlns:a16="http://schemas.microsoft.com/office/drawing/2014/main" id="{5BE99532-6CBF-07BF-CA0C-60D4D7CDC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9376" y="869845"/>
            <a:ext cx="8033247" cy="5290186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323869A-49A1-3A16-DE97-DBF9CBDED8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10251882" cy="876038"/>
          </a:xfrm>
        </p:spPr>
        <p:txBody>
          <a:bodyPr>
            <a:normAutofit/>
          </a:bodyPr>
          <a:lstStyle/>
          <a:p>
            <a:pPr algn="l"/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Körperhaltungen, die Druck auf die</a:t>
            </a:r>
            <a:br>
              <a:rPr lang="de-DE" dirty="0"/>
            </a:b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Bandscheiben ausüben.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17B5BED-DB9E-2325-DE15-C7F8FE71F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710406D-9C2A-0BC2-B2D2-AC04133BE8D0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41516972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0D572-E309-AD7C-C0B0-45C5F6D0B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40B474-7493-34FC-5C1E-A5AA8A81E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8" y="1668379"/>
            <a:ext cx="7274583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Leitlinien für eine ungünstige Körperhaltung bei der Arbeit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11CAE40-D47D-7C73-C5B7-A2DC22DBD0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6426D4C-A66C-96D6-4DF5-B31A15C785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55B7D389-AD7C-20E7-382A-227A8F790BF6}"/>
              </a:ext>
            </a:extLst>
          </p:cNvPr>
          <p:cNvSpPr txBox="1">
            <a:spLocks/>
          </p:cNvSpPr>
          <p:nvPr/>
        </p:nvSpPr>
        <p:spPr>
          <a:xfrm>
            <a:off x="848139" y="2201397"/>
            <a:ext cx="9719144" cy="23385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Zu vermeidende Körperhaltungen bei der Arbeit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latin typeface="Arial" panose="020B0604020202020204" pitchFamily="34" charset="0"/>
              </a:rPr>
              <a:t>Hals	:  nicht zu stark nach vorne biegen oder verdrehen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1"/>
                </a:solidFill>
                <a:latin typeface="Arial" panose="020B0604020202020204" pitchFamily="34" charset="0"/>
              </a:rPr>
              <a:t>Arme	:  halten Sie die Arme nicht vor dem Körper oder über Schulterhöhe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latin typeface="Arial" panose="020B0604020202020204" pitchFamily="34" charset="0"/>
              </a:rPr>
              <a:t>Rücken	:  nicht zu stark nach vorne biegen oder verdrehen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1"/>
                </a:solidFill>
                <a:latin typeface="Arial" panose="020B0604020202020204" pitchFamily="34" charset="0"/>
              </a:rPr>
              <a:t>Beine	:  vermeiden Sie das Beugen der Knie und nicht in die Hocke gehen oder knien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F8643FA-E816-0233-D97C-F45FE1D362A1}"/>
              </a:ext>
            </a:extLst>
          </p:cNvPr>
          <p:cNvSpPr txBox="1">
            <a:spLocks/>
          </p:cNvSpPr>
          <p:nvPr/>
        </p:nvSpPr>
        <p:spPr>
          <a:xfrm>
            <a:off x="848139" y="4227702"/>
            <a:ext cx="6622509" cy="13473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Längeres Stehen: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maximal 4 Stunden lang stehen</a:t>
            </a:r>
          </a:p>
        </p:txBody>
      </p:sp>
      <p:pic>
        <p:nvPicPr>
          <p:cNvPr id="10" name="Afbeelding 9" descr="Afbeelding met schermopname, Graphics, klok, meter&#10;&#10;Automatisch gegenereerde beschrijving">
            <a:extLst>
              <a:ext uri="{FF2B5EF4-FFF2-40B4-BE49-F238E27FC236}">
                <a16:creationId xmlns:a16="http://schemas.microsoft.com/office/drawing/2014/main" id="{800C76D7-048E-EC79-9458-99D249A65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803" y="4539917"/>
            <a:ext cx="5587058" cy="157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5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CB8DC-6768-CD3A-68EB-95FECF2C5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27BA2CF3-9A57-DF65-CD7A-13DEA1368F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9" r="659"/>
          <a:stretch/>
        </p:blipFill>
        <p:spPr>
          <a:xfrm>
            <a:off x="2347202" y="1138988"/>
            <a:ext cx="7432901" cy="5021473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5950A2D7-00AB-2254-31F8-A1C85A4452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486" b="51404"/>
          <a:stretch/>
        </p:blipFill>
        <p:spPr>
          <a:xfrm>
            <a:off x="0" y="1400379"/>
            <a:ext cx="6646506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FE71D3A-0697-A0E0-CDF9-3FCB4CBC3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19388"/>
            <a:ext cx="6949109" cy="649705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Sich wiederholende Tätigkeiten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A658C99-3D73-D1EA-A44E-91F9E627B4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Wissen Sie, wann es genug ist?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C79F59A-105E-6D33-6653-550960510F7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2795315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CBFE1-77E9-2BF2-B38B-B48A77362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7BDEA3-4030-5043-3D1C-7115D36C9B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793064" cy="649705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tx1"/>
                </a:solidFill>
                <a:latin typeface="Arial" panose="020B0604020202020204" pitchFamily="34" charset="0"/>
              </a:rPr>
              <a:t>Leitlinien für sich wiederholende Tätigkeiten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A98843C-D5A9-AC39-7286-338104683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246CA5C-ACB7-A507-9D0D-174245577DC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83C8764-A779-71AF-FFE0-41F9FF13568B}"/>
              </a:ext>
            </a:extLst>
          </p:cNvPr>
          <p:cNvSpPr txBox="1">
            <a:spLocks/>
          </p:cNvSpPr>
          <p:nvPr/>
        </p:nvSpPr>
        <p:spPr>
          <a:xfrm>
            <a:off x="848139" y="3538935"/>
            <a:ext cx="5388069" cy="16971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Führen Sie ähnliche Bewegungen maximal 2 Stunden am Tag oder 2 Stunden ohne Unterbrechung aus.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0AF619B1-C2FB-1F65-DE33-47B665BC39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06" r="3306"/>
          <a:stretch/>
        </p:blipFill>
        <p:spPr>
          <a:xfrm>
            <a:off x="7228684" y="1874459"/>
            <a:ext cx="4463843" cy="4246562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72E95B7E-E198-6542-C8C6-8E8C6C90DEBC}"/>
              </a:ext>
            </a:extLst>
          </p:cNvPr>
          <p:cNvSpPr txBox="1">
            <a:spLocks/>
          </p:cNvSpPr>
          <p:nvPr/>
        </p:nvSpPr>
        <p:spPr>
          <a:xfrm>
            <a:off x="848139" y="2378244"/>
            <a:ext cx="6156165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Vermeiden Sie sich wiederholende Tätigkeiten so weit wie möglich.</a:t>
            </a:r>
          </a:p>
        </p:txBody>
      </p:sp>
    </p:spTree>
    <p:extLst>
      <p:ext uri="{BB962C8B-B14F-4D97-AF65-F5344CB8AC3E}">
        <p14:creationId xmlns:p14="http://schemas.microsoft.com/office/powerpoint/2010/main" val="28113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4C293-A47B-BAF7-A388-293E23E45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D8B4B0B1-7A25-4392-A9D2-CAFE5ADB50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9" r="659"/>
          <a:stretch/>
        </p:blipFill>
        <p:spPr>
          <a:xfrm flipH="1">
            <a:off x="2347203" y="1138988"/>
            <a:ext cx="7432901" cy="5021473"/>
          </a:xfrm>
          <a:prstGeom prst="rect">
            <a:avLst/>
          </a:prstGeom>
        </p:spPr>
      </p:pic>
      <p:pic>
        <p:nvPicPr>
          <p:cNvPr id="9" name="Afbeelding 8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3D341DC4-6FE3-DE2C-C0E0-C248CC8E3C9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839" b="51404"/>
          <a:stretch>
            <a:fillRect/>
          </a:stretch>
        </p:blipFill>
        <p:spPr>
          <a:xfrm>
            <a:off x="0" y="1400379"/>
            <a:ext cx="3976458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66D8F48-CF7E-8801-4982-6A3478685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17981"/>
            <a:ext cx="6949109" cy="649705"/>
          </a:xfrm>
        </p:spPr>
        <p:txBody>
          <a:bodyPr>
            <a:normAutofit/>
          </a:bodyPr>
          <a:lstStyle/>
          <a:p>
            <a:pPr algn="l"/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Arbeit im Sitzen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75E44F2-EA60-C332-2D09-1175B9D86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F797BFA-80AE-7BBD-05DA-DE931B407CF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</p:spTree>
    <p:extLst>
      <p:ext uri="{BB962C8B-B14F-4D97-AF65-F5344CB8AC3E}">
        <p14:creationId xmlns:p14="http://schemas.microsoft.com/office/powerpoint/2010/main" val="16202573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9A5FE-F6B7-7274-EE32-D9928A061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88D9E3-BEA7-E15F-60B4-DF819F1BF0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307672"/>
            <a:ext cx="6793064" cy="649705"/>
          </a:xfrm>
        </p:spPr>
        <p:txBody>
          <a:bodyPr>
            <a:normAutofit/>
          </a:bodyPr>
          <a:lstStyle/>
          <a:p>
            <a:pPr algn="l"/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Leitlinien für die Arbeit in sitzender Haltung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3962B08-D0C3-E441-1DAF-C9CB7DD250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C9EA2BC-342A-1888-058E-105A6033AC1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1B548348-747D-A6BE-603D-846EE51D74BE}"/>
              </a:ext>
            </a:extLst>
          </p:cNvPr>
          <p:cNvSpPr txBox="1">
            <a:spLocks/>
          </p:cNvSpPr>
          <p:nvPr/>
        </p:nvSpPr>
        <p:spPr>
          <a:xfrm>
            <a:off x="848138" y="1917386"/>
            <a:ext cx="11057350" cy="3632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Es gibt keine spezifischen Leitlinien, jedoch sollten Sie nach Möglichkeit das (stille) Sitzen vermeiden:</a:t>
            </a:r>
          </a:p>
          <a:p>
            <a:pPr algn="l">
              <a:lnSpc>
                <a:spcPct val="100000"/>
              </a:lnSpc>
            </a:pP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Seien Sie ein Teamplayer und kaufen Sie den Kaffee nicht nur für sich selbst.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Gehen Sie selbst zum Drucker.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Stehen Sie auf, wenn Sie einen Anruf tätigen müssen.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Wenn Sie etwas besprechen müssen, versuchen Sie, dies im Gehen zu tun.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Benutzen Sie die Treppe anstelle des Aufzugs.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Sprechen Sie einen Kollegen bzw. eine Kollegin an, anstatt anzurufen oder eine E-Mail zu schreiben.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Nehmen Sie sich in Ihrer Mittagspause einen Moment Zeit für Bewegung (Mittagsspaziergang).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Fahren Sie mit dem Fahrrad zur Arbeit.</a:t>
            </a:r>
          </a:p>
          <a:p>
            <a:pPr marL="342900" indent="-342900" algn="l">
              <a:lnSpc>
                <a:spcPts val="256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Bringen Sie einen Schrittzähler an und versuchen Sie, mindestens 5.000 Schritte pro Tag zu machen. </a:t>
            </a:r>
          </a:p>
        </p:txBody>
      </p:sp>
    </p:spTree>
    <p:extLst>
      <p:ext uri="{BB962C8B-B14F-4D97-AF65-F5344CB8AC3E}">
        <p14:creationId xmlns:p14="http://schemas.microsoft.com/office/powerpoint/2010/main" val="50632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C85E0-3494-69D2-4D94-8B4404A3C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6B608C5D-8361-F219-1797-DEA517B62D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179" t="51426" r="1" b="-6993"/>
          <a:stretch/>
        </p:blipFill>
        <p:spPr>
          <a:xfrm>
            <a:off x="2162755" y="2480462"/>
            <a:ext cx="7864005" cy="109868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D7BDABD-DEF1-F224-C45B-E16FD46AD0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584" y="1555380"/>
            <a:ext cx="11348831" cy="649705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  <a:latin typeface="Arial" panose="020B0604020202020204" pitchFamily="34" charset="0"/>
              </a:rPr>
              <a:t>Wie sieht das in unserem Unternehmen aus?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328F3CE-4AD6-1F68-6871-1BD06F81F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3A103CE-CAA8-70C5-D24A-712CE17672E2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665ECD9-30F5-3A79-8FF1-A9D457024C1C}"/>
              </a:ext>
            </a:extLst>
          </p:cNvPr>
          <p:cNvSpPr txBox="1">
            <a:spLocks/>
          </p:cNvSpPr>
          <p:nvPr/>
        </p:nvSpPr>
        <p:spPr>
          <a:xfrm>
            <a:off x="2250219" y="2728803"/>
            <a:ext cx="7776541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</a:rPr>
              <a:t>Was meinen Sie dazu?</a:t>
            </a:r>
          </a:p>
        </p:txBody>
      </p:sp>
    </p:spTree>
    <p:extLst>
      <p:ext uri="{BB962C8B-B14F-4D97-AF65-F5344CB8AC3E}">
        <p14:creationId xmlns:p14="http://schemas.microsoft.com/office/powerpoint/2010/main" val="1570277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6F7F0BD-BCFB-7B8A-2B94-5121C79F9B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F3F2F576-35C2-4CE2-B000-280A540EA4FA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1</a:t>
            </a: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A0813CCC-C561-FE0B-461E-87A440811E23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22F45E8-46D5-24DC-9D73-EB6F00A512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7B9D6A4-68A3-FED1-E1F0-F5654E0AC306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8552921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Bevor ich mit der Arbeit beginne, überlege ich, wie ich sie auf gesunde Weise erledigen kann.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98F224AD-C633-1944-C699-C661BED5C542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5972BD35-C23B-0971-F717-70927E99A3B7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</p:spTree>
    <p:extLst>
      <p:ext uri="{BB962C8B-B14F-4D97-AF65-F5344CB8AC3E}">
        <p14:creationId xmlns:p14="http://schemas.microsoft.com/office/powerpoint/2010/main" val="1314691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04A15-1466-D121-2AAF-C0A9F21464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4302E51E-5C56-0EFF-A0A4-5DFE28BA06CB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5E64C21-5A77-9C00-A4A0-4163BDDF763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E4D5FCA-AC9D-905C-E971-3589ABA0C83F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Je anstrengender meine Arbeit ist,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desto seltener muss ich ins Fitnessstudio gehen.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C8C0BF9D-B826-5435-F57E-6A8A788D36B4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2230D2E-B251-5EAF-FC65-3A3440849AB0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62ED9DDB-5552-23AB-1ABD-D7135E7E908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5E57F891-F621-97D3-7AE0-012E7415E6C9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2</a:t>
            </a:r>
          </a:p>
        </p:txBody>
      </p:sp>
    </p:spTree>
    <p:extLst>
      <p:ext uri="{BB962C8B-B14F-4D97-AF65-F5344CB8AC3E}">
        <p14:creationId xmlns:p14="http://schemas.microsoft.com/office/powerpoint/2010/main" val="22178678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43D24-E6BA-4E63-0798-2BC2F0624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B027D275-80AF-6466-A731-49A51E84A93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5D014DA-5E51-E2CA-C6B1-275DF1D65C4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E3BB334A-450E-EB6A-E38D-46E3C220BF8C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In der Freizeit achte ich auf meine Gesundheit,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um bei der Arbeit in guter Verfassung zu sein.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311F3454-B4A8-EB6E-DA87-6B6E7ACC8657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AF5301F-6CD2-A6F2-A6A1-B4CD6C6087D8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52D8D91-6377-285F-3C5F-FED1A5D142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2ED84992-278B-5A7E-DBAD-52114F5C42F2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3</a:t>
            </a:r>
          </a:p>
        </p:txBody>
      </p:sp>
    </p:spTree>
    <p:extLst>
      <p:ext uri="{BB962C8B-B14F-4D97-AF65-F5344CB8AC3E}">
        <p14:creationId xmlns:p14="http://schemas.microsoft.com/office/powerpoint/2010/main" val="6317103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8FCB8-BAD4-371A-ADD4-BAB44A6F4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BE54B108-29CE-6490-87EC-6EDFFCF3807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B71E4D47-A308-CB92-974D-BB83F568EA0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9F1907D-686F-C3FC-E5BF-C69D090C2FF4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Physische Überlastung verursacht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Probleme mit der Wirbelsäule.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DA502F28-5345-5266-DAD2-189860DF08C3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BFFED3C0-2F4E-D371-8B36-94472D46C41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9472F903-BAFB-BDDB-E04E-C20E1933D5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E9DCA474-F004-323D-CB43-C90D95AB5E92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4</a:t>
            </a:r>
          </a:p>
        </p:txBody>
      </p:sp>
    </p:spTree>
    <p:extLst>
      <p:ext uri="{BB962C8B-B14F-4D97-AF65-F5344CB8AC3E}">
        <p14:creationId xmlns:p14="http://schemas.microsoft.com/office/powerpoint/2010/main" val="23259955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4907F-D2E5-CC4D-5101-BD66A988E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C635E292-D75D-E034-AEC3-A291BC5B5EF1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2406503-FCC5-41E8-5344-4ADCB538CB9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D871D8-0B23-70E7-428B-0FEEFC23BF52}"/>
              </a:ext>
            </a:extLst>
          </p:cNvPr>
          <p:cNvSpPr txBox="1">
            <a:spLocks/>
          </p:cNvSpPr>
          <p:nvPr/>
        </p:nvSpPr>
        <p:spPr>
          <a:xfrm>
            <a:off x="3067695" y="2710024"/>
            <a:ext cx="60566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Wenn mein Rücken schmerzt, arbeite ich einfach weiter.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1FD03069-6497-6807-105C-6303F1022C1B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69A7FE9A-F202-9B4C-1125-8FAFAD066326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ADBA234E-E310-A751-C433-ABD30F2A18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21977918-8499-6FA2-D8C3-2A4EC6DDE90F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5</a:t>
            </a:r>
          </a:p>
        </p:txBody>
      </p:sp>
    </p:spTree>
    <p:extLst>
      <p:ext uri="{BB962C8B-B14F-4D97-AF65-F5344CB8AC3E}">
        <p14:creationId xmlns:p14="http://schemas.microsoft.com/office/powerpoint/2010/main" val="6615257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E8CB8-40BC-0EB1-FBAF-ABAAECF48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34A05D08-333F-7A13-12FE-0BA7A2F4700B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0C0287E-50CD-FFED-DF57-D75A5024AFB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43EC7D1-6303-BBCF-F0F6-0FC88CBFAE8E}"/>
              </a:ext>
            </a:extLst>
          </p:cNvPr>
          <p:cNvSpPr txBox="1">
            <a:spLocks/>
          </p:cNvSpPr>
          <p:nvPr/>
        </p:nvSpPr>
        <p:spPr>
          <a:xfrm>
            <a:off x="0" y="2710024"/>
            <a:ext cx="12191999" cy="14699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Der Einsatz von Hilfsmitteln beim Heben erfordert mehr Zeit.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Aus diesem Grund verwende ich sie nicht.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BD803F1-907A-2568-9CDE-C732F10FF170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85FD559-05BE-1C7A-A75E-D0EC6EC05DC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329A9F83-7D4C-FA40-4965-BDAF27ED01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205E0737-2798-B7F4-260F-09E7D918F3FA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6</a:t>
            </a:r>
          </a:p>
        </p:txBody>
      </p:sp>
    </p:spTree>
    <p:extLst>
      <p:ext uri="{BB962C8B-B14F-4D97-AF65-F5344CB8AC3E}">
        <p14:creationId xmlns:p14="http://schemas.microsoft.com/office/powerpoint/2010/main" val="17830799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53F52-47E3-6F33-CD90-3D5F5780D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6AF6FAF4-EF88-90E2-90F2-A12EFE553F95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0F172AD6-91CB-EF37-CEF2-8B93F62CBF3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7AFCA04-B5A1-64C1-5E61-BFADFCB705E1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Mein Alter hat keinen Einfluss auf 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meine körperliche Leistungsfähigkeit.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7C1EA8F-D539-D8F8-13A2-8BB1CE68E931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527AEFA-8962-CF5C-BBA9-321759876C1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1C7DFBB-1600-367F-6155-30BD41FAEC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CF4AA2B9-98AD-081A-FA99-8362783EF541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7</a:t>
            </a:r>
          </a:p>
        </p:txBody>
      </p:sp>
    </p:spTree>
    <p:extLst>
      <p:ext uri="{BB962C8B-B14F-4D97-AF65-F5344CB8AC3E}">
        <p14:creationId xmlns:p14="http://schemas.microsoft.com/office/powerpoint/2010/main" val="2165909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370FA-B4C8-0581-4CA0-3952ECB5C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37F4673D-E2E3-E0EC-0D7F-2DA1E8F6B27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5701F88-D448-BF9D-95A8-876044338DB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DE80AFE-3CAD-C665-90A5-C0333F1D9759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Das Heben mit gebeugten Knien ist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eine überholte Hebetechnik.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95D2B3C7-D646-EBEC-4950-A1D7A68D30F3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6141A4D-B554-947B-9CF4-025CDE4153F0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7BCABC5-5C21-2991-3A56-509955A33C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824B258-8318-3C82-01BF-C36D9BC28D5C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8</a:t>
            </a:r>
          </a:p>
        </p:txBody>
      </p:sp>
    </p:spTree>
    <p:extLst>
      <p:ext uri="{BB962C8B-B14F-4D97-AF65-F5344CB8AC3E}">
        <p14:creationId xmlns:p14="http://schemas.microsoft.com/office/powerpoint/2010/main" val="19781427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CBA8F-EA60-B765-B668-A52958409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441E70AC-0D1F-A537-C961-559DC509059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D008E03-2D22-2FE0-8CEE-0FC552513AE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472D0CA-8AD0-1651-67EE-CBF98EB4D0A0}"/>
              </a:ext>
            </a:extLst>
          </p:cNvPr>
          <p:cNvSpPr txBox="1">
            <a:spLocks/>
          </p:cNvSpPr>
          <p:nvPr/>
        </p:nvSpPr>
        <p:spPr>
          <a:xfrm>
            <a:off x="701205" y="2710024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Für die Belastung Ihres Rückens ist es unerheblich,</a:t>
            </a:r>
          </a:p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ob Sie den Wagen mit 1 oder 2 Händen schieben.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B8591B8-8169-4E75-F65D-E5E6B0DF1268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ACB7780-E764-51A4-B293-3236DF93179B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641219B1-8450-54AD-F939-B1A4881D49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208" b="51404"/>
          <a:stretch>
            <a:fillRect/>
          </a:stretch>
        </p:blipFill>
        <p:spPr>
          <a:xfrm>
            <a:off x="0" y="1444623"/>
            <a:ext cx="3740749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FAFC82BF-6E9C-772A-6FCE-4C7EF1992ABB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9</a:t>
            </a:r>
          </a:p>
        </p:txBody>
      </p:sp>
    </p:spTree>
    <p:extLst>
      <p:ext uri="{BB962C8B-B14F-4D97-AF65-F5344CB8AC3E}">
        <p14:creationId xmlns:p14="http://schemas.microsoft.com/office/powerpoint/2010/main" val="2934124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7505D-6B3C-4305-0B6F-F40D3B898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89EF2F2C-010F-DC8E-1A0B-85F302AF02C3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0AF8424-63CC-627E-76A2-8B415131FB5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7441C030-A131-5DEB-0AA5-0F7274BE5779}"/>
              </a:ext>
            </a:extLst>
          </p:cNvPr>
          <p:cNvSpPr txBox="1">
            <a:spLocks/>
          </p:cNvSpPr>
          <p:nvPr/>
        </p:nvSpPr>
        <p:spPr>
          <a:xfrm>
            <a:off x="701205" y="2710024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Schieben ist für den Rücken anstrengender als Ziehen.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A45C00B-719D-0D84-6C43-B8575FC9A8CE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A. Wahr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9E187A8-ACFF-0068-850D-21F2387A70F7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b="0">
                <a:solidFill>
                  <a:schemeClr val="tx1"/>
                </a:solidFill>
                <a:latin typeface="Arial" panose="020B0604020202020204" pitchFamily="34" charset="0"/>
              </a:rPr>
              <a:t>B. Falsch</a:t>
            </a:r>
          </a:p>
        </p:txBody>
      </p:sp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D41BA6B-1D5A-9458-00F5-F96042AAA8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803" b="51404"/>
          <a:stretch>
            <a:fillRect/>
          </a:stretch>
        </p:blipFill>
        <p:spPr>
          <a:xfrm>
            <a:off x="0" y="1444623"/>
            <a:ext cx="3951061" cy="960857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EF0D6CD3-1E04-DFC4-6F9E-F8F265115AB0}"/>
              </a:ext>
            </a:extLst>
          </p:cNvPr>
          <p:cNvSpPr txBox="1">
            <a:spLocks/>
          </p:cNvSpPr>
          <p:nvPr/>
        </p:nvSpPr>
        <p:spPr>
          <a:xfrm>
            <a:off x="848139" y="1676047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Behauptung 10</a:t>
            </a:r>
          </a:p>
        </p:txBody>
      </p:sp>
    </p:spTree>
    <p:extLst>
      <p:ext uri="{BB962C8B-B14F-4D97-AF65-F5344CB8AC3E}">
        <p14:creationId xmlns:p14="http://schemas.microsoft.com/office/powerpoint/2010/main" val="6836584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50C34-50D2-AE9E-ABF8-0B95E357B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65F6B78C-8ABC-2F55-80A2-22D174F786AE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2624FB1-A318-C54B-325C-7474BBD5C4F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E930B1-2E47-18EB-04F5-21AA69811F8C}"/>
              </a:ext>
            </a:extLst>
          </p:cNvPr>
          <p:cNvSpPr txBox="1">
            <a:spLocks/>
          </p:cNvSpPr>
          <p:nvPr/>
        </p:nvSpPr>
        <p:spPr>
          <a:xfrm>
            <a:off x="701205" y="1712623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de-DE" sz="2800" dirty="0">
                <a:solidFill>
                  <a:schemeClr val="tx1"/>
                </a:solidFill>
                <a:latin typeface="Arial" panose="020B0604020202020204" pitchFamily="34" charset="0"/>
              </a:rPr>
              <a:t>Ergebnisse der Prüfung der körperlichen Belastung:</a:t>
            </a:r>
          </a:p>
        </p:txBody>
      </p:sp>
    </p:spTree>
    <p:extLst>
      <p:ext uri="{BB962C8B-B14F-4D97-AF65-F5344CB8AC3E}">
        <p14:creationId xmlns:p14="http://schemas.microsoft.com/office/powerpoint/2010/main" val="15752972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BF7CC-FEAD-2714-D487-B83A779A4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1A2AE7DF-14EA-0C0E-BE37-7F7545AF1B3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6EA51FB8-5289-5368-689C-A5C511A38AB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05561CE-F8F6-50BE-DC31-38962E9F8C86}"/>
              </a:ext>
            </a:extLst>
          </p:cNvPr>
          <p:cNvSpPr txBox="1">
            <a:spLocks/>
          </p:cNvSpPr>
          <p:nvPr/>
        </p:nvSpPr>
        <p:spPr>
          <a:xfrm>
            <a:off x="3386344" y="2876270"/>
            <a:ext cx="8619610" cy="236147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lnSpc>
                <a:spcPct val="200000"/>
              </a:lnSpc>
              <a:buClr>
                <a:srgbClr val="E30613"/>
              </a:buClr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Technisch: 		</a:t>
            </a:r>
            <a:r>
              <a:rPr lang="de-DE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Hilsmittel</a:t>
            </a:r>
            <a:endParaRPr lang="de-DE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>
              <a:lnSpc>
                <a:spcPct val="200000"/>
              </a:lnSpc>
              <a:buClr>
                <a:srgbClr val="E30613"/>
              </a:buClr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Organisatorisch: 	Rotation und Anordnung</a:t>
            </a:r>
          </a:p>
          <a:p>
            <a:pPr algn="l">
              <a:lnSpc>
                <a:spcPct val="200000"/>
              </a:lnSpc>
              <a:buClr>
                <a:srgbClr val="E30613"/>
              </a:buClr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Verhalten : 		Belastung und Belastbarkeit</a:t>
            </a:r>
          </a:p>
        </p:txBody>
      </p:sp>
      <p:pic>
        <p:nvPicPr>
          <p:cNvPr id="2" name="Afbeelding 1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28CF6864-C349-3E80-5EF0-C919957E75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610" b="51404"/>
          <a:stretch>
            <a:fillRect/>
          </a:stretch>
        </p:blipFill>
        <p:spPr>
          <a:xfrm>
            <a:off x="0" y="1400379"/>
            <a:ext cx="4927890" cy="960857"/>
          </a:xfrm>
          <a:prstGeom prst="rect">
            <a:avLst/>
          </a:prstGeom>
        </p:spPr>
      </p:pic>
      <p:sp>
        <p:nvSpPr>
          <p:cNvPr id="3" name="Titel 1">
            <a:extLst>
              <a:ext uri="{FF2B5EF4-FFF2-40B4-BE49-F238E27FC236}">
                <a16:creationId xmlns:a16="http://schemas.microsoft.com/office/drawing/2014/main" id="{C4941816-53E3-0F3E-B0C3-D7B13753211C}"/>
              </a:ext>
            </a:extLst>
          </p:cNvPr>
          <p:cNvSpPr txBox="1">
            <a:spLocks/>
          </p:cNvSpPr>
          <p:nvPr/>
        </p:nvSpPr>
        <p:spPr>
          <a:xfrm>
            <a:off x="843169" y="1620259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Was können Sie tun?</a:t>
            </a:r>
          </a:p>
        </p:txBody>
      </p:sp>
    </p:spTree>
    <p:extLst>
      <p:ext uri="{BB962C8B-B14F-4D97-AF65-F5344CB8AC3E}">
        <p14:creationId xmlns:p14="http://schemas.microsoft.com/office/powerpoint/2010/main" val="10354529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28C57-23DA-267D-62AE-7290188A9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37F12F8F-F7CE-38C4-4B16-CDAB43CD5768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Überanstrengen Sie sich? Ich arbeite sicher und gesund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D0DDAC1-F42B-26E7-3A87-F1946C05EFC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900D7F1D-4ADE-2CB8-E9D6-E4B2DAD4C310}"/>
              </a:ext>
            </a:extLst>
          </p:cNvPr>
          <p:cNvSpPr txBox="1">
            <a:spLocks/>
          </p:cNvSpPr>
          <p:nvPr/>
        </p:nvSpPr>
        <p:spPr>
          <a:xfrm>
            <a:off x="843168" y="1519359"/>
            <a:ext cx="10789589" cy="52169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Was können Sie selbst tun? 10 Tipps!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C108C68-D6C7-7F80-4862-2B208FC8803C}"/>
              </a:ext>
            </a:extLst>
          </p:cNvPr>
          <p:cNvSpPr txBox="1">
            <a:spLocks/>
          </p:cNvSpPr>
          <p:nvPr/>
        </p:nvSpPr>
        <p:spPr>
          <a:xfrm>
            <a:off x="848138" y="2041053"/>
            <a:ext cx="11194509" cy="37124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1. 	Nicht heben, wenn es nicht erforderlich ist.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2. 	Bedenken Sie im Voraus, welche Last Sie heben werden.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3. 	Tragen Sie Produkte möglichst selten zu Fuß.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4. 	Sorgen Sie für eine angemessene Vielfalt an Aufgaben.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5. 	Nutzen Sie die verfügbaren Hilfsmittel.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6. 	Halten Sie Ihren Rücken nach Möglichkeit gerade.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7. 	Sorgen Sie dafür, dass sich die Materialien möglichst in Griffhöhe und nicht auf dem Boden befinden.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8. 	Sprechen Sie mit anderen über körperliche Belastung.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9. 	Suchen Sie gemeinsam nach geeigneten Lösungen. 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10.	Sorgen Sie für ausreichende Erholung und nehmen Sie die Signale Ihres Körpers ernst.</a:t>
            </a:r>
          </a:p>
          <a:p>
            <a:pPr algn="l" defTabSz="540000">
              <a:lnSpc>
                <a:spcPts val="2460"/>
              </a:lnSpc>
            </a:pPr>
            <a:endParaRPr lang="pl-PL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Führen Sie </a:t>
            </a:r>
            <a:r>
              <a:rPr lang="de-DE" sz="1800" dirty="0">
                <a:solidFill>
                  <a:schemeClr val="tx1"/>
                </a:solidFill>
                <a:latin typeface="Arial" panose="020B0604020202020204" pitchFamily="34" charset="0"/>
              </a:rPr>
              <a:t>einen Sicherheitstest </a:t>
            </a: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zur </a:t>
            </a:r>
            <a:r>
              <a:rPr lang="de-DE" sz="1800" b="1" dirty="0">
                <a:solidFill>
                  <a:schemeClr val="tx1"/>
                </a:solidFill>
                <a:latin typeface="Arial" panose="020B0604020202020204" pitchFamily="34" charset="0"/>
              </a:rPr>
              <a:t>körperlichen Belastung</a:t>
            </a:r>
            <a:r>
              <a:rPr lang="de-DE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auf der Webseite </a:t>
            </a:r>
            <a:r>
              <a:rPr lang="de-DE" sz="1800" b="1" dirty="0">
                <a:solidFill>
                  <a:schemeClr val="tx1"/>
                </a:solidFill>
                <a:latin typeface="Arial" panose="020B0604020202020204" pitchFamily="34" charset="0"/>
              </a:rPr>
              <a:t>www.5xbeter.nl</a:t>
            </a:r>
            <a:r>
              <a:rPr lang="de-DE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durch!</a:t>
            </a:r>
          </a:p>
          <a:p>
            <a:pPr algn="l" defTabSz="540000">
              <a:lnSpc>
                <a:spcPts val="2460"/>
              </a:lnSpc>
            </a:pPr>
            <a:r>
              <a:rPr lang="de-DE" sz="1800" b="0" dirty="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550243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zwart-wit&#10;&#10;Beschrijving automatisch gegenereerd met lage betrouwbaarheid">
            <a:extLst>
              <a:ext uri="{FF2B5EF4-FFF2-40B4-BE49-F238E27FC236}">
                <a16:creationId xmlns:a16="http://schemas.microsoft.com/office/drawing/2014/main" id="{B56AF795-3465-B431-03B6-9A7BFA01D6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0" b="8431"/>
          <a:stretch/>
        </p:blipFill>
        <p:spPr>
          <a:xfrm>
            <a:off x="838200" y="1138990"/>
            <a:ext cx="10505661" cy="4990878"/>
          </a:xfrm>
          <a:prstGeom prst="rect">
            <a:avLst/>
          </a:prstGeom>
        </p:spPr>
      </p:pic>
      <p:sp>
        <p:nvSpPr>
          <p:cNvPr id="5" name="Ondertitel 2">
            <a:extLst>
              <a:ext uri="{FF2B5EF4-FFF2-40B4-BE49-F238E27FC236}">
                <a16:creationId xmlns:a16="http://schemas.microsoft.com/office/drawing/2014/main" id="{64993ED8-B6F3-0993-641F-FED39C1D4F4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info@5xbeter.nl</a:t>
            </a: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   |   </a:t>
            </a: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</a:p>
          <a:p>
            <a:pPr marL="0" indent="0">
              <a:buNone/>
            </a:pP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23C6C116-13C2-A6CE-BA1B-542A51DBB7A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Gefahrstoffe</a:t>
            </a:r>
          </a:p>
        </p:txBody>
      </p:sp>
      <p:pic>
        <p:nvPicPr>
          <p:cNvPr id="7" name="Afbeelding 6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D53C3E2C-39F1-BC02-532B-646F83712A5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3433" b="51404"/>
          <a:stretch>
            <a:fillRect/>
          </a:stretch>
        </p:blipFill>
        <p:spPr>
          <a:xfrm>
            <a:off x="0" y="1407413"/>
            <a:ext cx="2842120" cy="960857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8A1D01D-5FD0-C8C8-AC4F-42CCDBCEF6B5}"/>
              </a:ext>
            </a:extLst>
          </p:cNvPr>
          <p:cNvSpPr txBox="1">
            <a:spLocks/>
          </p:cNvSpPr>
          <p:nvPr/>
        </p:nvSpPr>
        <p:spPr>
          <a:xfrm>
            <a:off x="843169" y="1646820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Fragen?</a:t>
            </a:r>
          </a:p>
        </p:txBody>
      </p:sp>
    </p:spTree>
    <p:extLst>
      <p:ext uri="{BB962C8B-B14F-4D97-AF65-F5344CB8AC3E}">
        <p14:creationId xmlns:p14="http://schemas.microsoft.com/office/powerpoint/2010/main" val="16410600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47736-155C-7CEE-F470-3AEF91EC0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E01E8127-DFA2-03E6-32FB-76A86D6D35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610" b="51404"/>
          <a:stretch>
            <a:fillRect/>
          </a:stretch>
        </p:blipFill>
        <p:spPr>
          <a:xfrm>
            <a:off x="0" y="1400379"/>
            <a:ext cx="4927890" cy="960857"/>
          </a:xfrm>
          <a:prstGeom prst="rect">
            <a:avLst/>
          </a:prstGeom>
        </p:spPr>
      </p:pic>
      <p:sp>
        <p:nvSpPr>
          <p:cNvPr id="6" name="Ondertitel 2">
            <a:extLst>
              <a:ext uri="{FF2B5EF4-FFF2-40B4-BE49-F238E27FC236}">
                <a16:creationId xmlns:a16="http://schemas.microsoft.com/office/drawing/2014/main" id="{0E5BB89C-0580-5871-D2F8-B4C56456CEF8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info@5xbeter.nl</a:t>
            </a: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</a:rPr>
              <a:t>   |   </a:t>
            </a:r>
            <a:r>
              <a:rPr lang="de-DE" b="1">
                <a:solidFill>
                  <a:schemeClr val="bg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</a:p>
          <a:p>
            <a:pPr marL="0" indent="0">
              <a:buNone/>
            </a:pP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BD2D58D-27DB-9BAF-8F64-D00FA1A3187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>
                <a:latin typeface="Arial" panose="020B0604020202020204" pitchFamily="34" charset="0"/>
              </a:rPr>
              <a:t>Sicher und gesund arbeiten  </a:t>
            </a:r>
            <a:r>
              <a:rPr lang="de-DE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de-DE"/>
              <a:t>  </a:t>
            </a:r>
            <a:r>
              <a:rPr lang="de-DE" b="0">
                <a:latin typeface="Arial" panose="020B0604020202020204" pitchFamily="34" charset="0"/>
              </a:rPr>
              <a:t>Körperliche Belastung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85874DE-444D-FE16-F32D-67262585BD22}"/>
              </a:ext>
            </a:extLst>
          </p:cNvPr>
          <p:cNvSpPr txBox="1">
            <a:spLocks/>
          </p:cNvSpPr>
          <p:nvPr/>
        </p:nvSpPr>
        <p:spPr>
          <a:xfrm>
            <a:off x="843169" y="1614164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de-DE" sz="2800" dirty="0">
                <a:solidFill>
                  <a:schemeClr val="bg1"/>
                </a:solidFill>
                <a:latin typeface="Arial" panose="020B0604020202020204" pitchFamily="34" charset="0"/>
              </a:rPr>
              <a:t>Brauchen Sie Hilfe?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D22E3B8A-E27D-9D84-0134-61C10E815885}"/>
              </a:ext>
            </a:extLst>
          </p:cNvPr>
          <p:cNvSpPr txBox="1">
            <a:spLocks/>
          </p:cNvSpPr>
          <p:nvPr/>
        </p:nvSpPr>
        <p:spPr>
          <a:xfrm>
            <a:off x="2276857" y="2668149"/>
            <a:ext cx="7223760" cy="10084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ts val="2700"/>
              </a:lnSpc>
              <a:buClr>
                <a:srgbClr val="E30613"/>
              </a:buClr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Besprechen Sie dies mit Ihrem Vorgesetzten oder wenden Sie sich an den Präventionsbeauftragten.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DA68C73-FF00-54CD-FCFC-579620CB3A2E}"/>
              </a:ext>
            </a:extLst>
          </p:cNvPr>
          <p:cNvSpPr txBox="1">
            <a:spLocks/>
          </p:cNvSpPr>
          <p:nvPr/>
        </p:nvSpPr>
        <p:spPr>
          <a:xfrm>
            <a:off x="848138" y="3751548"/>
            <a:ext cx="10053099" cy="154706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defTabSz="360000">
              <a:lnSpc>
                <a:spcPct val="150000"/>
              </a:lnSpc>
              <a:buClr>
                <a:srgbClr val="E30613"/>
              </a:buClr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Wenden Sie sich an einen Trainer von 5xbeter: </a:t>
            </a:r>
            <a:r>
              <a:rPr lang="de-DE" sz="2000" u="sng" dirty="0">
                <a:solidFill>
                  <a:schemeClr val="tx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</a:p>
          <a:p>
            <a:pPr defTabSz="360000">
              <a:lnSpc>
                <a:spcPct val="150000"/>
              </a:lnSpc>
              <a:buClr>
                <a:srgbClr val="E30613"/>
              </a:buClr>
            </a:pP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Oder rufen Sie die </a:t>
            </a:r>
            <a:r>
              <a:rPr lang="de-DE" sz="2000" dirty="0">
                <a:solidFill>
                  <a:srgbClr val="E30613"/>
                </a:solidFill>
                <a:latin typeface="Arial" panose="020B0604020202020204" pitchFamily="34" charset="0"/>
              </a:rPr>
              <a:t>KOSTENLOSE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 Hotline </a:t>
            </a:r>
            <a:r>
              <a:rPr lang="de-DE" sz="2000" b="0" dirty="0">
                <a:solidFill>
                  <a:schemeClr val="tx1"/>
                </a:solidFill>
                <a:latin typeface="Arial" panose="020B0604020202020204" pitchFamily="34" charset="0"/>
              </a:rPr>
              <a:t>an: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</a:rPr>
              <a:t> 0800 – 55 55 005</a:t>
            </a:r>
          </a:p>
        </p:txBody>
      </p:sp>
    </p:spTree>
    <p:extLst>
      <p:ext uri="{BB962C8B-B14F-4D97-AF65-F5344CB8AC3E}">
        <p14:creationId xmlns:p14="http://schemas.microsoft.com/office/powerpoint/2010/main" val="120034174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5xbeter">
      <a:dk1>
        <a:srgbClr val="000000"/>
      </a:dk1>
      <a:lt1>
        <a:srgbClr val="FFFFFF"/>
      </a:lt1>
      <a:dk2>
        <a:srgbClr val="646464"/>
      </a:dk2>
      <a:lt2>
        <a:srgbClr val="E6E6E6"/>
      </a:lt2>
      <a:accent1>
        <a:srgbClr val="00A3DA"/>
      </a:accent1>
      <a:accent2>
        <a:srgbClr val="E10512"/>
      </a:accent2>
      <a:accent3>
        <a:srgbClr val="00A3DA"/>
      </a:accent3>
      <a:accent4>
        <a:srgbClr val="E10512"/>
      </a:accent4>
      <a:accent5>
        <a:srgbClr val="00A3D9"/>
      </a:accent5>
      <a:accent6>
        <a:srgbClr val="E10512"/>
      </a:accent6>
      <a:hlink>
        <a:srgbClr val="00A3DA"/>
      </a:hlink>
      <a:folHlink>
        <a:srgbClr val="007DA7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Aangepast ontwer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Aangepast ontwer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935E5029A4B049BAFB1E9ECA40A866" ma:contentTypeVersion="15" ma:contentTypeDescription="Een nieuw document maken." ma:contentTypeScope="" ma:versionID="1c2d3aaf1ceab3cb34c24d6fc1e8e236">
  <xsd:schema xmlns:xsd="http://www.w3.org/2001/XMLSchema" xmlns:xs="http://www.w3.org/2001/XMLSchema" xmlns:p="http://schemas.microsoft.com/office/2006/metadata/properties" xmlns:ns2="12fdb8f7-ceea-45b3-9244-f9361c6821fe" xmlns:ns3="cff0c8fd-28a4-4f13-a2ff-adbaff7ad42a" targetNamespace="http://schemas.microsoft.com/office/2006/metadata/properties" ma:root="true" ma:fieldsID="b8e44fd77a69f173c505d2dfcc583ba2" ns2:_="" ns3:_="">
    <xsd:import namespace="12fdb8f7-ceea-45b3-9244-f9361c6821fe"/>
    <xsd:import namespace="cff0c8fd-28a4-4f13-a2ff-adbaff7ad42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db8f7-ceea-45b3-9244-f9361c6821f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Afbeeldingtags" ma:readOnly="false" ma:fieldId="{5cf76f15-5ced-4ddc-b409-7134ff3c332f}" ma:taxonomyMulti="true" ma:sspId="97e97178-e81f-434c-919c-7bb8405792f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f0c8fd-28a4-4f13-a2ff-adbaff7ad42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f1c0fcab-f1df-433f-b77d-b59fcc1d03d4}" ma:internalName="TaxCatchAll" ma:showField="CatchAllData" ma:web="cff0c8fd-28a4-4f13-a2ff-adbaff7ad4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2fdb8f7-ceea-45b3-9244-f9361c6821fe">
      <Terms xmlns="http://schemas.microsoft.com/office/infopath/2007/PartnerControls"/>
    </lcf76f155ced4ddcb4097134ff3c332f>
    <TaxCatchAll xmlns="cff0c8fd-28a4-4f13-a2ff-adbaff7ad42a" xsi:nil="true"/>
  </documentManagement>
</p:properties>
</file>

<file path=customXml/itemProps1.xml><?xml version="1.0" encoding="utf-8"?>
<ds:datastoreItem xmlns:ds="http://schemas.openxmlformats.org/officeDocument/2006/customXml" ds:itemID="{9B7D56CA-8984-4077-9F27-BA105156EC0E}"/>
</file>

<file path=customXml/itemProps2.xml><?xml version="1.0" encoding="utf-8"?>
<ds:datastoreItem xmlns:ds="http://schemas.openxmlformats.org/officeDocument/2006/customXml" ds:itemID="{6E23E5CF-1D18-472E-8C74-ED1C87C34DF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4105DA-6C85-4491-ABC8-17151D7D10A7}">
  <ds:schemaRefs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72982cc6-c024-4b6f-8e11-1f4ac6243d2b"/>
    <ds:schemaRef ds:uri="http://schemas.microsoft.com/office/infopath/2007/PartnerControls"/>
    <ds:schemaRef ds:uri="aa0361cd-42d1-45f5-afcd-cf31d520fd2e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1108</TotalTime>
  <Words>5993</Words>
  <Application>Microsoft Macintosh PowerPoint</Application>
  <PresentationFormat>Breedbeeld</PresentationFormat>
  <Paragraphs>568</Paragraphs>
  <Slides>44</Slides>
  <Notes>44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3</vt:i4>
      </vt:variant>
      <vt:variant>
        <vt:lpstr>Diatitels</vt:lpstr>
      </vt:variant>
      <vt:variant>
        <vt:i4>44</vt:i4>
      </vt:variant>
    </vt:vector>
  </HeadingPairs>
  <TitlesOfParts>
    <vt:vector size="53" baseType="lpstr">
      <vt:lpstr>Aptos</vt:lpstr>
      <vt:lpstr>Arial</vt:lpstr>
      <vt:lpstr>Calibri</vt:lpstr>
      <vt:lpstr>Calibri Light</vt:lpstr>
      <vt:lpstr>Lato</vt:lpstr>
      <vt:lpstr>Söhne</vt:lpstr>
      <vt:lpstr>Kantoorthema</vt:lpstr>
      <vt:lpstr>Aangepast ontwerp</vt:lpstr>
      <vt:lpstr>1_Aangepast ontwerp</vt:lpstr>
      <vt:lpstr>Schulung Arbeitssicherheit und Gesundheitsschutz Körperliche Belastung</vt:lpstr>
      <vt:lpstr>Inhalt</vt:lpstr>
      <vt:lpstr>Wie können Sie Ihren Körper körperlich belasten?</vt:lpstr>
      <vt:lpstr>Arten der körperlichen Belastung</vt:lpstr>
      <vt:lpstr>Welche Symptome können auf eine körperliche Belastung hinweisen?</vt:lpstr>
      <vt:lpstr>Körperliche Belastung: Gefahren</vt:lpstr>
      <vt:lpstr>Rücken</vt:lpstr>
      <vt:lpstr>Ist körperliche Belastung immer etwas Schlechtes?</vt:lpstr>
      <vt:lpstr>Was bringt Sie aus dem Gleichgewicht?</vt:lpstr>
      <vt:lpstr>Ungleichgewicht</vt:lpstr>
      <vt:lpstr>Heben</vt:lpstr>
      <vt:lpstr>Was ist das maximale Gewicht, das Sie heben können?</vt:lpstr>
      <vt:lpstr>Finden Sie die Unterschiede</vt:lpstr>
      <vt:lpstr>Was ist die beste Hebetechnik?</vt:lpstr>
      <vt:lpstr>Tipps zum Heben</vt:lpstr>
      <vt:lpstr>Leitlinien für das Heben von Lasten</vt:lpstr>
      <vt:lpstr>Was ist anstrengender für Ihren Rücken?</vt:lpstr>
      <vt:lpstr>Schieben und Ziehen</vt:lpstr>
      <vt:lpstr>Was ist anstrengender für Ihren Rücken?</vt:lpstr>
      <vt:lpstr>Leitlinien für das Schieben und Ziehen</vt:lpstr>
      <vt:lpstr>PowerPoint-presentatie</vt:lpstr>
      <vt:lpstr>In welcher Haltung ist Ihr Körper am stärksten belastet? </vt:lpstr>
      <vt:lpstr>Körperhaltungen, die Druck auf die Bandscheiben ausüben.</vt:lpstr>
      <vt:lpstr>Leitlinien für eine ungünstige Körperhaltung bei der Arbeit</vt:lpstr>
      <vt:lpstr>Sich wiederholende Tätigkeiten</vt:lpstr>
      <vt:lpstr>Leitlinien für sich wiederholende Tätigkeiten</vt:lpstr>
      <vt:lpstr>Arbeit im Sitzen</vt:lpstr>
      <vt:lpstr>Leitlinien für die Arbeit in sitzender Haltung</vt:lpstr>
      <vt:lpstr>Wie sieht das in unserem Unternehmen aus?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Szkolenie BHP Obciążenie fizyczne</dc:title>
  <dc:creator>Twan Schellekens</dc:creator>
  <cp:lastModifiedBy>Twan Schellekens</cp:lastModifiedBy>
  <cp:revision>158</cp:revision>
  <dcterms:created xsi:type="dcterms:W3CDTF">2024-07-18T10:20:34Z</dcterms:created>
  <dcterms:modified xsi:type="dcterms:W3CDTF">2025-09-26T13:48:29Z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0x010100CB935E5029A4B049BAFB1E9ECA40A866</vt:lpwstr>
  </property>
  <property fmtid="{D5CDD505-2E9C-101B-9397-08002B2CF9AE}" pid="3" name="MediaServiceImageTags">
    <vt:lpwstr/>
  </property>
</Properties>
</file>